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AC9FEF3-5783-4EED-96C8-471CA36F369B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«</a:t>
            </a:r>
            <a:r>
              <a:rPr lang="ru-RU" i="1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Адаптация детей к условиям детского сада</a:t>
            </a:r>
            <a:r>
              <a:rPr lang="ru-RU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»</a:t>
            </a:r>
            <a:endParaRPr lang="ru-RU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r>
              <a:rPr lang="ru-RU" sz="2900" dirty="0" smtClean="0"/>
              <a:t>МБДОУ №23 станица Казанская</a:t>
            </a:r>
          </a:p>
          <a:p>
            <a:r>
              <a:rPr lang="ru-RU" sz="2900" dirty="0" smtClean="0"/>
              <a:t>Подготовила педагог-психолог</a:t>
            </a:r>
          </a:p>
          <a:p>
            <a:r>
              <a:rPr lang="ru-RU" sz="2900" dirty="0" err="1" smtClean="0"/>
              <a:t>Цава</a:t>
            </a:r>
            <a:r>
              <a:rPr lang="ru-RU" sz="2900" dirty="0" smtClean="0"/>
              <a:t> </a:t>
            </a:r>
            <a:r>
              <a:rPr lang="ru-RU" sz="2900" dirty="0" err="1" smtClean="0"/>
              <a:t>Снежанна</a:t>
            </a:r>
            <a:r>
              <a:rPr lang="ru-RU" sz="2900" dirty="0" smtClean="0"/>
              <a:t> Ивановна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114518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Рекомендации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 В период привыкания к детскому саду важно учитывать, что, находясь в группе, он чувствует себя скованно и вынужден сдерживать свои эмоции, что приводит к внутреннему напряжению, которое, если не разрядить, может стать причиной невроза. Поэтому дома следует как можно больше играть с ним в веселые подвижны игры и в полной мере выражать эмоции как детям, так и взрослым, полезны так же лепка, рисование, игры с песком и водой.</a:t>
            </a:r>
          </a:p>
          <a:p>
            <a:r>
              <a:rPr lang="ru-RU" dirty="0"/>
              <a:t>• Когда ребенок с вами разговаривает, слушайте его внимательно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609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Рекомендации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5132365" cy="561662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800" dirty="0"/>
              <a:t>Каждый день читайте ребенку. Заботьтесь о том, чтобы у него были новые впечатления.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Занимайтесь с ребенком совместной творческой </a:t>
            </a:r>
            <a:r>
              <a:rPr lang="ru-RU" sz="2800" u="sng" dirty="0"/>
              <a:t>деятельностью</a:t>
            </a:r>
            <a:r>
              <a:rPr lang="ru-RU" sz="2800" dirty="0"/>
              <a:t>: играйте, лепите, рисуйте….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Поощряйте любопытство.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Не скупитесь на похвалу.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Радуйтесь Вашему ребенку!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628800"/>
            <a:ext cx="4176464" cy="47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574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ВНИМАНИЕ!!!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94054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412776"/>
            <a:ext cx="4719960" cy="50750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адаптация?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" y="1687326"/>
            <a:ext cx="3898776" cy="45259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Monotype Corsiva" panose="03010101010201010101" pitchFamily="66" charset="0"/>
              </a:rPr>
              <a:t>«Адаптация</a:t>
            </a:r>
            <a:r>
              <a:rPr lang="ru-RU" sz="4000" b="1" dirty="0">
                <a:latin typeface="Monotype Corsiva" panose="03010101010201010101" pitchFamily="66" charset="0"/>
              </a:rPr>
              <a:t> - </a:t>
            </a:r>
            <a:r>
              <a:rPr lang="ru-RU" sz="4000" b="1" dirty="0" smtClean="0">
                <a:latin typeface="Monotype Corsiva" panose="03010101010201010101" pitchFamily="66" charset="0"/>
              </a:rPr>
              <a:t>процесс вхождения человека в новую для него </a:t>
            </a:r>
            <a:r>
              <a:rPr lang="ru-RU" sz="4000" b="1" dirty="0">
                <a:latin typeface="Monotype Corsiva" panose="03010101010201010101" pitchFamily="66" charset="0"/>
              </a:rPr>
              <a:t>среду и приспособления к ее </a:t>
            </a:r>
            <a:r>
              <a:rPr lang="ru-RU" sz="4000" b="1" dirty="0" smtClean="0">
                <a:latin typeface="Monotype Corsiva" panose="03010101010201010101" pitchFamily="66" charset="0"/>
              </a:rPr>
              <a:t>условиям»</a:t>
            </a:r>
            <a:endParaRPr lang="ru-RU" sz="40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11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КРИТЕРИИ АДАПТАЦИИ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7"/>
            <a:ext cx="4824536" cy="5328592"/>
          </a:xfrm>
        </p:spPr>
        <p:txBody>
          <a:bodyPr>
            <a:normAutofit lnSpcReduction="10000"/>
          </a:bodyPr>
          <a:lstStyle/>
          <a:p>
            <a:r>
              <a:rPr lang="ru-RU" b="1" i="1" u="sng" dirty="0"/>
              <a:t>Адаптация</a:t>
            </a:r>
            <a:r>
              <a:rPr lang="ru-RU" dirty="0"/>
              <a:t> является активным процессом, приводящим или к позитивным или негативным</a:t>
            </a:r>
            <a:r>
              <a:rPr lang="ru-RU" i="1" dirty="0"/>
              <a:t>(стресс)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результатам.</a:t>
            </a:r>
          </a:p>
          <a:p>
            <a:r>
              <a:rPr lang="ru-RU" dirty="0" smtClean="0"/>
              <a:t> </a:t>
            </a:r>
            <a:r>
              <a:rPr lang="ru-RU" dirty="0"/>
              <a:t>При этом выделяют два основных критерия успешной </a:t>
            </a:r>
            <a:r>
              <a:rPr lang="ru-RU" b="1" dirty="0"/>
              <a:t>адаптации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b="1" i="1" u="sng" dirty="0" smtClean="0"/>
              <a:t>внутренний </a:t>
            </a:r>
            <a:r>
              <a:rPr lang="ru-RU" b="1" i="1" u="sng" dirty="0"/>
              <a:t>комфорт</a:t>
            </a:r>
            <a:r>
              <a:rPr lang="ru-RU" dirty="0"/>
              <a:t> </a:t>
            </a:r>
            <a:r>
              <a:rPr lang="ru-RU" i="1" dirty="0"/>
              <a:t>(эмоциональная удовлетворенность)</a:t>
            </a:r>
            <a:r>
              <a:rPr lang="ru-RU" dirty="0"/>
              <a:t> </a:t>
            </a:r>
          </a:p>
          <a:p>
            <a:r>
              <a:rPr lang="ru-RU" dirty="0" smtClean="0"/>
              <a:t>- </a:t>
            </a:r>
            <a:r>
              <a:rPr lang="ru-RU" b="1" i="1" u="sng" dirty="0" smtClean="0"/>
              <a:t>внешняя </a:t>
            </a:r>
            <a:r>
              <a:rPr lang="ru-RU" b="1" i="1" u="sng" dirty="0"/>
              <a:t>адекватность поведения</a:t>
            </a:r>
            <a:r>
              <a:rPr lang="ru-RU" dirty="0"/>
              <a:t> </a:t>
            </a:r>
            <a:r>
              <a:rPr lang="ru-RU" i="1" dirty="0"/>
              <a:t>(способность легко и точно выполнять требования среды)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732" y="1484784"/>
            <a:ext cx="4268756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Степени адаптации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4248472" cy="4968552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/>
              <a:t>Выделяют три степени тяжести прохождения </a:t>
            </a:r>
            <a:r>
              <a:rPr lang="ru-RU" sz="3200" b="1" dirty="0"/>
              <a:t>адаптации к детскому саду</a:t>
            </a:r>
            <a:r>
              <a:rPr lang="ru-RU" sz="3200" dirty="0"/>
              <a:t>:</a:t>
            </a:r>
          </a:p>
          <a:p>
            <a:pPr>
              <a:buFontTx/>
              <a:buChar char="-"/>
            </a:pPr>
            <a:r>
              <a:rPr lang="ru-RU" sz="3200" dirty="0" smtClean="0"/>
              <a:t>Легкая</a:t>
            </a:r>
            <a:r>
              <a:rPr lang="ru-RU" sz="3200" dirty="0"/>
              <a:t> </a:t>
            </a:r>
            <a:r>
              <a:rPr lang="ru-RU" sz="3200" b="1" dirty="0"/>
              <a:t>адаптация </a:t>
            </a:r>
            <a:endParaRPr lang="ru-RU" sz="3200" b="1" dirty="0" smtClean="0"/>
          </a:p>
          <a:p>
            <a:pPr>
              <a:buFontTx/>
              <a:buChar char="-"/>
            </a:pPr>
            <a:r>
              <a:rPr lang="ru-RU" sz="3200" i="1" dirty="0" smtClean="0"/>
              <a:t>(</a:t>
            </a:r>
            <a:r>
              <a:rPr lang="ru-RU" sz="3200" i="1" dirty="0"/>
              <a:t>1-2 недели)</a:t>
            </a:r>
            <a:endParaRPr lang="ru-RU" sz="3200" dirty="0"/>
          </a:p>
          <a:p>
            <a:pPr>
              <a:buFontTx/>
              <a:buChar char="-"/>
            </a:pPr>
            <a:r>
              <a:rPr lang="ru-RU" sz="3200" dirty="0" smtClean="0"/>
              <a:t>Средняя</a:t>
            </a:r>
            <a:r>
              <a:rPr lang="ru-RU" sz="3200" dirty="0"/>
              <a:t> </a:t>
            </a:r>
            <a:r>
              <a:rPr lang="ru-RU" sz="3200" b="1" dirty="0"/>
              <a:t>адаптация </a:t>
            </a:r>
            <a:endParaRPr lang="ru-RU" sz="3200" b="1" dirty="0" smtClean="0"/>
          </a:p>
          <a:p>
            <a:pPr>
              <a:buFontTx/>
              <a:buChar char="-"/>
            </a:pPr>
            <a:r>
              <a:rPr lang="ru-RU" sz="3200" i="1" dirty="0" smtClean="0"/>
              <a:t>(</a:t>
            </a:r>
            <a:r>
              <a:rPr lang="ru-RU" sz="3200" i="1" dirty="0"/>
              <a:t>20 – 40 дней)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 - Тяжелая</a:t>
            </a:r>
            <a:r>
              <a:rPr lang="ru-RU" sz="3200" dirty="0"/>
              <a:t> </a:t>
            </a:r>
            <a:r>
              <a:rPr lang="ru-RU" sz="3200" b="1" dirty="0"/>
              <a:t>адаптация 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i="1" dirty="0" smtClean="0"/>
              <a:t>(</a:t>
            </a:r>
            <a:r>
              <a:rPr lang="ru-RU" sz="3200" i="1" dirty="0"/>
              <a:t>от 2 до 6 месяцев)</a:t>
            </a:r>
            <a:endParaRPr lang="ru-RU" sz="3200" dirty="0"/>
          </a:p>
          <a:p>
            <a:pPr marL="0" indent="0">
              <a:buNone/>
            </a:pPr>
            <a:r>
              <a:rPr lang="ru-RU" sz="3200" dirty="0"/>
              <a:t>-</a:t>
            </a:r>
            <a:r>
              <a:rPr lang="ru-RU" sz="3200" dirty="0" smtClean="0"/>
              <a:t>Очень тяжелая</a:t>
            </a:r>
            <a:r>
              <a:rPr lang="ru-RU" sz="3200" dirty="0"/>
              <a:t> </a:t>
            </a:r>
            <a:r>
              <a:rPr lang="ru-RU" sz="3200" b="1" dirty="0"/>
              <a:t>адаптация </a:t>
            </a:r>
            <a:r>
              <a:rPr lang="ru-RU" sz="3200" i="1" dirty="0"/>
              <a:t>(около полугода и более)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772816"/>
            <a:ext cx="4655840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3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Симптомы </a:t>
            </a:r>
            <a:r>
              <a:rPr lang="ru-RU" dirty="0" err="1" smtClean="0"/>
              <a:t>дезадаптации</a:t>
            </a:r>
            <a:r>
              <a:rPr lang="ru-RU" dirty="0" smtClean="0"/>
              <a:t>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23480"/>
            <a:ext cx="4402832" cy="513452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Как бы мы не готовили ребенка к посещению детского сада, он, особенно в первые дни, находится в состоянии стресса. Это проявляется в отказе от пищи, негативном эмоциональном состоянии, ухудшение самочувствия. Малыш беспокойно спит или не спит вообще, мочится в постель, жмется ко взрослым или, наоборот, отказывается от контактов с ними. 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72816"/>
            <a:ext cx="4464496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92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Симптомы </a:t>
            </a:r>
            <a:r>
              <a:rPr lang="ru-RU" dirty="0" err="1" smtClean="0"/>
              <a:t>дезадаптации</a:t>
            </a:r>
            <a:r>
              <a:rPr lang="ru-RU" dirty="0" smtClean="0"/>
              <a:t>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4330824" cy="5400600"/>
          </a:xfrm>
        </p:spPr>
        <p:txBody>
          <a:bodyPr/>
          <a:lstStyle/>
          <a:p>
            <a:r>
              <a:rPr lang="ru-RU" sz="2800" b="1" dirty="0" smtClean="0"/>
              <a:t>Родители</a:t>
            </a:r>
            <a:r>
              <a:rPr lang="ru-RU" sz="2800" dirty="0"/>
              <a:t> как правило отмечают, что он вздрагивает во сне, становится дома беспричинно обидчивым, плаксивым, теряет приобретенные ранее умения. Все это может отразиться на его здоровье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942" y="1628800"/>
            <a:ext cx="4048163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65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Как же помочь малышу успешно адаптироваться к новым условиям?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же помочь ребенку адаптироваться к детскому саду?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Итак</a:t>
            </a:r>
            <a:r>
              <a:rPr lang="ru-RU" dirty="0"/>
              <a:t>, Ваш малыш пришел в детский сад. Для него началась новая жизнь. Чтобы ребенок вступил в нее радостным, общительным, повзрослевшим, хотим предложить </a:t>
            </a:r>
            <a:r>
              <a:rPr lang="ru-RU" dirty="0" smtClean="0"/>
              <a:t>ряд </a:t>
            </a:r>
            <a:r>
              <a:rPr lang="ru-RU" u="sng" dirty="0" smtClean="0"/>
              <a:t>рекомендаций</a:t>
            </a:r>
            <a:r>
              <a:rPr lang="ru-RU" dirty="0"/>
              <a:t>:</a:t>
            </a:r>
          </a:p>
          <a:p>
            <a:r>
              <a:rPr lang="ru-RU" dirty="0" smtClean="0"/>
              <a:t>Постарайтесь </a:t>
            </a:r>
            <a:r>
              <a:rPr lang="ru-RU" dirty="0"/>
              <a:t>создать в семье спокойную, теплую, дружескую атмосферу.</a:t>
            </a:r>
          </a:p>
          <a:p>
            <a:r>
              <a:rPr lang="ru-RU" dirty="0" smtClean="0"/>
              <a:t> </a:t>
            </a:r>
            <a:r>
              <a:rPr lang="ru-RU" dirty="0"/>
              <a:t>Установите четкие требования к ребенку и будьте последовательны в их предъявлении. Требований не должно быль очень много.</a:t>
            </a:r>
          </a:p>
          <a:p>
            <a:r>
              <a:rPr lang="ru-RU" dirty="0" smtClean="0"/>
              <a:t> </a:t>
            </a:r>
            <a:r>
              <a:rPr lang="ru-RU" dirty="0"/>
              <a:t>Будьте терпеливы.</a:t>
            </a:r>
          </a:p>
          <a:p>
            <a:r>
              <a:rPr lang="ru-RU" dirty="0" smtClean="0"/>
              <a:t> </a:t>
            </a:r>
            <a:r>
              <a:rPr lang="ru-RU" dirty="0"/>
              <a:t>Формируйте у ребенка навыки самообслуживания и личной гигиены.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359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Рекомендации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 Поддерживайте дома режим дня детского сада.</a:t>
            </a:r>
          </a:p>
          <a:p>
            <a:r>
              <a:rPr lang="ru-RU" dirty="0" smtClean="0"/>
              <a:t> </a:t>
            </a:r>
            <a:r>
              <a:rPr lang="ru-RU" dirty="0"/>
              <a:t>Поощряйте игры с другими детьми, расширяйте круг общения с взрослыми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Расскажите воспитателям об индивидуальных особенностях вашего ребенка, что ему нравится, что нет, каковы его умения, навыки, в какой помощи он нуждается.</a:t>
            </a:r>
          </a:p>
          <a:p>
            <a:r>
              <a:rPr lang="ru-RU" dirty="0" smtClean="0"/>
              <a:t>Давайте </a:t>
            </a:r>
            <a:r>
              <a:rPr lang="ru-RU" dirty="0"/>
              <a:t>ребенку в садик любимую игрушку, постарайтесь уговорить оставить ее переночевать в садике и наутро снова с ней встретиться. Если ребенок на это не согласится, пусть игрушка ходит с ним ежедневно и знакомится там с другими. Расспрашивайте, что с игрушкой происходило в детском саду, кто с ней дружил, не было ли ей грустно. Таким образом вы узнаете много о том, как вашему малышу удается привыкнуть к детскому саду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984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Рекомендации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Отзывайтесь положительно о детском саде и воспитателях.</a:t>
            </a:r>
          </a:p>
          <a:p>
            <a:r>
              <a:rPr lang="ru-RU" dirty="0" smtClean="0"/>
              <a:t> </a:t>
            </a:r>
            <a:r>
              <a:rPr lang="ru-RU" dirty="0"/>
              <a:t>Оставляя утром ребенка в детском саду, будьте уверены и спокойны, не затягивайте прощание.</a:t>
            </a:r>
          </a:p>
          <a:p>
            <a:r>
              <a:rPr lang="ru-RU" dirty="0" smtClean="0"/>
              <a:t> </a:t>
            </a:r>
            <a:r>
              <a:rPr lang="ru-RU" dirty="0"/>
              <a:t>Вхождение ребенка в детский сад должно быть </a:t>
            </a:r>
            <a:r>
              <a:rPr lang="ru-RU" u="sng" dirty="0"/>
              <a:t>постепенным</a:t>
            </a:r>
            <a:r>
              <a:rPr lang="ru-RU" dirty="0"/>
              <a:t>: вначале нужно привести его в группу, познакомить с воспитателями, со сверстниками, посмотреть вместе с ним игрушки, вызвать интерес к новому окружению и вернуться домой. Затем несколько дней пребывание в детском саду должно ограничиться временем до дневного сна, в дальнейшем, в зависимости от состояния ребенка, это время постепенно увеличивается.</a:t>
            </a:r>
          </a:p>
        </p:txBody>
      </p:sp>
    </p:spTree>
    <p:extLst>
      <p:ext uri="{BB962C8B-B14F-4D97-AF65-F5344CB8AC3E}">
        <p14:creationId xmlns:p14="http://schemas.microsoft.com/office/powerpoint/2010/main" val="2273745554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91</TotalTime>
  <Words>257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«Адаптация детей к условиям детского сада»</vt:lpstr>
      <vt:lpstr>Что такое адаптация?</vt:lpstr>
      <vt:lpstr>КРИТЕРИИ АДАПТАЦИИ</vt:lpstr>
      <vt:lpstr>Степени адаптации </vt:lpstr>
      <vt:lpstr>Симптомы дезадаптации ребенка</vt:lpstr>
      <vt:lpstr>Симптомы дезадаптации ребенка</vt:lpstr>
      <vt:lpstr>Как же помочь малышу успешно адаптироваться к новым условиям?    Как же помочь ребенку адаптироваться к детскому саду?</vt:lpstr>
      <vt:lpstr>Рекомендации для родителей</vt:lpstr>
      <vt:lpstr>Рекомендации для родителей</vt:lpstr>
      <vt:lpstr>Рекомендации для родителей</vt:lpstr>
      <vt:lpstr>Рекомендации для родителей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_4</cp:lastModifiedBy>
  <cp:revision>9</cp:revision>
  <dcterms:created xsi:type="dcterms:W3CDTF">2016-08-08T17:24:11Z</dcterms:created>
  <dcterms:modified xsi:type="dcterms:W3CDTF">2016-08-15T05:27:17Z</dcterms:modified>
</cp:coreProperties>
</file>