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FA50FE15-3328-476F-9303-0F2AD091F818}" type="datetimeFigureOut">
              <a:rPr lang="ru-RU" smtClean="0"/>
              <a:t>14.01.2017</a:t>
            </a:fld>
            <a:endParaRPr lang="ru-RU"/>
          </a:p>
        </p:txBody>
      </p:sp>
      <p:sp>
        <p:nvSpPr>
          <p:cNvPr id="16" name="Slide Number Placeholder 15"/>
          <p:cNvSpPr>
            <a:spLocks noGrp="1"/>
          </p:cNvSpPr>
          <p:nvPr>
            <p:ph type="sldNum" sz="quarter" idx="11"/>
          </p:nvPr>
        </p:nvSpPr>
        <p:spPr/>
        <p:txBody>
          <a:bodyPr/>
          <a:lstStyle/>
          <a:p>
            <a:fld id="{0B3C8B2D-2B48-46DF-863B-2FD4521AFC4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50FE15-3328-476F-9303-0F2AD091F818}" type="datetimeFigureOut">
              <a:rPr lang="ru-RU" smtClean="0"/>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C8B2D-2B48-46DF-863B-2FD4521AFC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50FE15-3328-476F-9303-0F2AD091F818}" type="datetimeFigureOut">
              <a:rPr lang="ru-RU" smtClean="0"/>
              <a:t>14.01.2017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3C8B2D-2B48-46DF-863B-2FD4521AFC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FA50FE15-3328-476F-9303-0F2AD091F818}" type="datetimeFigureOut">
              <a:rPr lang="ru-RU" smtClean="0"/>
              <a:t>14.01.2017</a:t>
            </a:fld>
            <a:endParaRPr lang="ru-RU"/>
          </a:p>
        </p:txBody>
      </p:sp>
      <p:sp>
        <p:nvSpPr>
          <p:cNvPr id="15" name="Slide Number Placeholder 14"/>
          <p:cNvSpPr>
            <a:spLocks noGrp="1"/>
          </p:cNvSpPr>
          <p:nvPr>
            <p:ph type="sldNum" sz="quarter" idx="11"/>
          </p:nvPr>
        </p:nvSpPr>
        <p:spPr/>
        <p:txBody>
          <a:bodyPr/>
          <a:lstStyle/>
          <a:p>
            <a:fld id="{0B3C8B2D-2B48-46DF-863B-2FD4521AFC4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FA50FE15-3328-476F-9303-0F2AD091F818}" type="datetimeFigureOut">
              <a:rPr lang="ru-RU" smtClean="0"/>
              <a:t>14.01.2017</a:t>
            </a:fld>
            <a:endParaRPr lang="ru-RU"/>
          </a:p>
        </p:txBody>
      </p:sp>
      <p:sp>
        <p:nvSpPr>
          <p:cNvPr id="13" name="Slide Number Placeholder 12"/>
          <p:cNvSpPr>
            <a:spLocks noGrp="1"/>
          </p:cNvSpPr>
          <p:nvPr>
            <p:ph type="sldNum" sz="quarter" idx="11"/>
          </p:nvPr>
        </p:nvSpPr>
        <p:spPr/>
        <p:txBody>
          <a:bodyPr/>
          <a:lstStyle/>
          <a:p>
            <a:fld id="{0B3C8B2D-2B48-46DF-863B-2FD4521AFC4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A50FE15-3328-476F-9303-0F2AD091F818}" type="datetimeFigureOut">
              <a:rPr lang="ru-RU" smtClean="0"/>
              <a:t>14.01.2017</a:t>
            </a:fld>
            <a:endParaRPr lang="ru-RU"/>
          </a:p>
        </p:txBody>
      </p:sp>
      <p:sp>
        <p:nvSpPr>
          <p:cNvPr id="9" name="Slide Number Placeholder 8"/>
          <p:cNvSpPr>
            <a:spLocks noGrp="1"/>
          </p:cNvSpPr>
          <p:nvPr>
            <p:ph type="sldNum" sz="quarter" idx="11"/>
          </p:nvPr>
        </p:nvSpPr>
        <p:spPr/>
        <p:txBody>
          <a:bodyPr/>
          <a:lstStyle/>
          <a:p>
            <a:fld id="{0B3C8B2D-2B48-46DF-863B-2FD4521AFC4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FA50FE15-3328-476F-9303-0F2AD091F818}" type="datetimeFigureOut">
              <a:rPr lang="ru-RU" smtClean="0"/>
              <a:t>14.01.2017</a:t>
            </a:fld>
            <a:endParaRPr lang="ru-RU"/>
          </a:p>
        </p:txBody>
      </p:sp>
      <p:sp>
        <p:nvSpPr>
          <p:cNvPr id="15" name="Slide Number Placeholder 14"/>
          <p:cNvSpPr>
            <a:spLocks noGrp="1"/>
          </p:cNvSpPr>
          <p:nvPr>
            <p:ph type="sldNum" sz="quarter" idx="11"/>
          </p:nvPr>
        </p:nvSpPr>
        <p:spPr/>
        <p:txBody>
          <a:bodyPr/>
          <a:lstStyle/>
          <a:p>
            <a:fld id="{0B3C8B2D-2B48-46DF-863B-2FD4521AFC4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FA50FE15-3328-476F-9303-0F2AD091F818}" type="datetimeFigureOut">
              <a:rPr lang="ru-RU" smtClean="0"/>
              <a:t>14.01.2017</a:t>
            </a:fld>
            <a:endParaRPr lang="ru-RU"/>
          </a:p>
        </p:txBody>
      </p:sp>
      <p:sp>
        <p:nvSpPr>
          <p:cNvPr id="8" name="Slide Number Placeholder 7"/>
          <p:cNvSpPr>
            <a:spLocks noGrp="1"/>
          </p:cNvSpPr>
          <p:nvPr>
            <p:ph type="sldNum" sz="quarter" idx="11"/>
          </p:nvPr>
        </p:nvSpPr>
        <p:spPr/>
        <p:txBody>
          <a:bodyPr/>
          <a:lstStyle/>
          <a:p>
            <a:fld id="{0B3C8B2D-2B48-46DF-863B-2FD4521AFC4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50FE15-3328-476F-9303-0F2AD091F818}" type="datetimeFigureOut">
              <a:rPr lang="ru-RU" smtClean="0"/>
              <a:t>14.01.2017</a:t>
            </a:fld>
            <a:endParaRPr lang="ru-RU"/>
          </a:p>
        </p:txBody>
      </p:sp>
      <p:sp>
        <p:nvSpPr>
          <p:cNvPr id="6" name="Slide Number Placeholder 5"/>
          <p:cNvSpPr>
            <a:spLocks noGrp="1"/>
          </p:cNvSpPr>
          <p:nvPr>
            <p:ph type="sldNum" sz="quarter" idx="11"/>
          </p:nvPr>
        </p:nvSpPr>
        <p:spPr/>
        <p:txBody>
          <a:bodyPr/>
          <a:lstStyle/>
          <a:p>
            <a:fld id="{0B3C8B2D-2B48-46DF-863B-2FD4521AFC4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FA50FE15-3328-476F-9303-0F2AD091F818}" type="datetimeFigureOut">
              <a:rPr lang="ru-RU" smtClean="0"/>
              <a:t>14.01.2017</a:t>
            </a:fld>
            <a:endParaRPr lang="ru-RU"/>
          </a:p>
        </p:txBody>
      </p:sp>
      <p:sp>
        <p:nvSpPr>
          <p:cNvPr id="16" name="Slide Number Placeholder 15"/>
          <p:cNvSpPr>
            <a:spLocks noGrp="1"/>
          </p:cNvSpPr>
          <p:nvPr>
            <p:ph type="sldNum" sz="quarter" idx="11"/>
          </p:nvPr>
        </p:nvSpPr>
        <p:spPr/>
        <p:txBody>
          <a:bodyPr/>
          <a:lstStyle/>
          <a:p>
            <a:fld id="{0B3C8B2D-2B48-46DF-863B-2FD4521AFC4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FA50FE15-3328-476F-9303-0F2AD091F818}" type="datetimeFigureOut">
              <a:rPr lang="ru-RU" smtClean="0"/>
              <a:t>14.01.2017</a:t>
            </a:fld>
            <a:endParaRPr lang="ru-RU"/>
          </a:p>
        </p:txBody>
      </p:sp>
      <p:sp>
        <p:nvSpPr>
          <p:cNvPr id="14" name="Slide Number Placeholder 13"/>
          <p:cNvSpPr>
            <a:spLocks noGrp="1"/>
          </p:cNvSpPr>
          <p:nvPr>
            <p:ph type="sldNum" sz="quarter" idx="11"/>
          </p:nvPr>
        </p:nvSpPr>
        <p:spPr/>
        <p:txBody>
          <a:bodyPr/>
          <a:lstStyle/>
          <a:p>
            <a:fld id="{0B3C8B2D-2B48-46DF-863B-2FD4521AFC4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A50FE15-3328-476F-9303-0F2AD091F818}" type="datetimeFigureOut">
              <a:rPr lang="ru-RU" smtClean="0"/>
              <a:t>14.01.2017</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B3C8B2D-2B48-46DF-863B-2FD4521AFC4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5400" dirty="0" smtClean="0"/>
              <a:t>Зависимость ребенка от компьютера и телевизора</a:t>
            </a:r>
            <a:endParaRPr lang="ru-RU" sz="5400" dirty="0"/>
          </a:p>
        </p:txBody>
      </p:sp>
      <p:sp>
        <p:nvSpPr>
          <p:cNvPr id="3" name="Подзаголовок 2"/>
          <p:cNvSpPr>
            <a:spLocks noGrp="1"/>
          </p:cNvSpPr>
          <p:nvPr>
            <p:ph type="subTitle" idx="1"/>
          </p:nvPr>
        </p:nvSpPr>
        <p:spPr>
          <a:xfrm>
            <a:off x="2051720" y="3212976"/>
            <a:ext cx="6172200" cy="989613"/>
          </a:xfrm>
        </p:spPr>
        <p:txBody>
          <a:bodyPr>
            <a:normAutofit fontScale="92500" lnSpcReduction="10000"/>
          </a:bodyPr>
          <a:lstStyle/>
          <a:p>
            <a:r>
              <a:rPr lang="ru-RU" dirty="0" smtClean="0"/>
              <a:t>Консультация для родителей</a:t>
            </a:r>
          </a:p>
          <a:p>
            <a:r>
              <a:rPr lang="ru-RU" dirty="0" smtClean="0"/>
              <a:t>Педагог-психолог МБДОУ №23 станицы Казанская </a:t>
            </a:r>
          </a:p>
          <a:p>
            <a:r>
              <a:rPr lang="ru-RU" dirty="0" err="1" smtClean="0"/>
              <a:t>Цава</a:t>
            </a:r>
            <a:r>
              <a:rPr lang="ru-RU" dirty="0" smtClean="0"/>
              <a:t> </a:t>
            </a:r>
            <a:r>
              <a:rPr lang="ru-RU" dirty="0" err="1" smtClean="0"/>
              <a:t>нежанны</a:t>
            </a:r>
            <a:r>
              <a:rPr lang="ru-RU" dirty="0" smtClean="0"/>
              <a:t> Ивановны</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861048"/>
            <a:ext cx="2880320" cy="2736304"/>
          </a:xfrm>
          <a:prstGeom prst="rect">
            <a:avLst/>
          </a:prstGeom>
        </p:spPr>
      </p:pic>
    </p:spTree>
    <p:extLst>
      <p:ext uri="{BB962C8B-B14F-4D97-AF65-F5344CB8AC3E}">
        <p14:creationId xmlns:p14="http://schemas.microsoft.com/office/powerpoint/2010/main" val="86375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908720"/>
            <a:ext cx="5904656" cy="3744416"/>
          </a:xfrm>
        </p:spPr>
      </p:pic>
      <p:sp>
        <p:nvSpPr>
          <p:cNvPr id="3" name="Заголовок 2"/>
          <p:cNvSpPr>
            <a:spLocks noGrp="1"/>
          </p:cNvSpPr>
          <p:nvPr>
            <p:ph type="title"/>
          </p:nvPr>
        </p:nvSpPr>
        <p:spPr>
          <a:xfrm>
            <a:off x="777240" y="4876800"/>
            <a:ext cx="7543800" cy="1504528"/>
          </a:xfrm>
        </p:spPr>
        <p:txBody>
          <a:bodyPr/>
          <a:lstStyle/>
          <a:p>
            <a:pPr algn="ctr"/>
            <a:r>
              <a:rPr lang="ru-RU" sz="3600" dirty="0" smtClean="0"/>
              <a:t>Педагог-психолог </a:t>
            </a:r>
            <a:br>
              <a:rPr lang="ru-RU" sz="3600" dirty="0" smtClean="0"/>
            </a:br>
            <a:r>
              <a:rPr lang="ru-RU" sz="3600" dirty="0" err="1" smtClean="0"/>
              <a:t>Цава</a:t>
            </a:r>
            <a:r>
              <a:rPr lang="ru-RU" sz="3600" dirty="0" smtClean="0"/>
              <a:t> </a:t>
            </a:r>
            <a:r>
              <a:rPr lang="ru-RU" sz="3600" dirty="0" err="1" smtClean="0"/>
              <a:t>Снежанна</a:t>
            </a:r>
            <a:r>
              <a:rPr lang="ru-RU" sz="3600" dirty="0" smtClean="0"/>
              <a:t> Ивановна</a:t>
            </a:r>
            <a:endParaRPr lang="ru-RU" sz="3600" dirty="0"/>
          </a:p>
        </p:txBody>
      </p:sp>
    </p:spTree>
    <p:extLst>
      <p:ext uri="{BB962C8B-B14F-4D97-AF65-F5344CB8AC3E}">
        <p14:creationId xmlns:p14="http://schemas.microsoft.com/office/powerpoint/2010/main" val="203451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620910"/>
            <a:ext cx="3528392" cy="2185988"/>
          </a:xfrm>
          <a:prstGeom prst="rect">
            <a:avLst/>
          </a:prstGeom>
        </p:spPr>
      </p:pic>
      <p:sp>
        <p:nvSpPr>
          <p:cNvPr id="2" name="Объект 1"/>
          <p:cNvSpPr>
            <a:spLocks noGrp="1"/>
          </p:cNvSpPr>
          <p:nvPr>
            <p:ph idx="1"/>
          </p:nvPr>
        </p:nvSpPr>
        <p:spPr>
          <a:xfrm>
            <a:off x="683568" y="476673"/>
            <a:ext cx="7848872" cy="4608512"/>
          </a:xfrm>
        </p:spPr>
        <p:txBody>
          <a:bodyPr>
            <a:normAutofit fontScale="92500" lnSpcReduction="10000"/>
          </a:bodyPr>
          <a:lstStyle/>
          <a:p>
            <a:r>
              <a:rPr lang="ru-RU" dirty="0">
                <a:effectLst/>
              </a:rPr>
              <a:t>Все чаще и чаще за консультацией к психологу обращаются родители, обеспокоенные частым и долгим сидением детей у экранов телевизоров или мониторов компьютеров. Ребенок готов часами играть в игры или смотреть мультики, телевизионные передачи различной тематики. И если по началу родителей радует, что сидя за компьютером или телевизором ребенок получает полезную информацию, развивает воображение, память, мышление, то со временем начинают замечать, что поведение любимого чада заметно изменилось. Ребенок стал капризным, отказ в игре или просмотре мультиков вызывает бурную негативную реакцию, откуда-то появилась плаксивость и раздражительность. Вот так незаметно банальный просмотр мультфильмов формирует у ребенка вредную привычку, а в дальнейшем может привести к возникновению риска развития компьютерной и телевизионной зависимости, с патологическими и необратимыми изменениями в личности ребенка.</a:t>
            </a:r>
          </a:p>
          <a:p>
            <a:endParaRPr lang="ru-RU" dirty="0"/>
          </a:p>
        </p:txBody>
      </p:sp>
      <p:sp>
        <p:nvSpPr>
          <p:cNvPr id="3" name="Заголовок 2"/>
          <p:cNvSpPr>
            <a:spLocks noGrp="1"/>
          </p:cNvSpPr>
          <p:nvPr>
            <p:ph type="title"/>
          </p:nvPr>
        </p:nvSpPr>
        <p:spPr/>
        <p:txBody>
          <a:bodyPr/>
          <a:lstStyle/>
          <a:p>
            <a:r>
              <a:rPr lang="ru-RU" dirty="0" smtClean="0"/>
              <a:t>Хорошо или плохо…?</a:t>
            </a:r>
            <a:endParaRPr lang="ru-RU" dirty="0"/>
          </a:p>
        </p:txBody>
      </p:sp>
    </p:spTree>
    <p:extLst>
      <p:ext uri="{BB962C8B-B14F-4D97-AF65-F5344CB8AC3E}">
        <p14:creationId xmlns:p14="http://schemas.microsoft.com/office/powerpoint/2010/main" val="99214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3740" y="546332"/>
            <a:ext cx="4449688" cy="4968552"/>
          </a:xfrm>
        </p:spPr>
        <p:txBody>
          <a:bodyPr>
            <a:normAutofit fontScale="92500" lnSpcReduction="10000"/>
          </a:bodyPr>
          <a:lstStyle/>
          <a:p>
            <a:r>
              <a:rPr lang="ru-RU" dirty="0">
                <a:effectLst/>
              </a:rPr>
              <a:t>Без сомнения, в телевидении и компьютерах есть свои плюсы и, прежде всего, это положительное влияние на умственное развитие детей, с помощью специальных обучающих программ. Отмечено, что многими навыками - например, счетом, чтением и чтением географических карт, - с помощью компьютера дети овладевают быстрее, а нередко и качественнее, чем при обычном обучении. Телевидение так же обладает могучим арсеналом обучающих программ, которые в легкой и доступной форме преподносят обучающий материал.</a:t>
            </a:r>
          </a:p>
        </p:txBody>
      </p:sp>
      <p:sp>
        <p:nvSpPr>
          <p:cNvPr id="3" name="Заголовок 2"/>
          <p:cNvSpPr>
            <a:spLocks noGrp="1"/>
          </p:cNvSpPr>
          <p:nvPr>
            <p:ph type="title"/>
          </p:nvPr>
        </p:nvSpPr>
        <p:spPr>
          <a:xfrm>
            <a:off x="827584" y="5445224"/>
            <a:ext cx="7543800" cy="914400"/>
          </a:xfrm>
        </p:spPr>
        <p:txBody>
          <a:bodyPr/>
          <a:lstStyle/>
          <a:p>
            <a:r>
              <a:rPr lang="ru-RU" dirty="0" smtClean="0"/>
              <a:t>Плюсы есть!!!</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3894"/>
            <a:ext cx="4248472" cy="5243338"/>
          </a:xfrm>
          <a:prstGeom prst="rect">
            <a:avLst/>
          </a:prstGeom>
        </p:spPr>
      </p:pic>
    </p:spTree>
    <p:extLst>
      <p:ext uri="{BB962C8B-B14F-4D97-AF65-F5344CB8AC3E}">
        <p14:creationId xmlns:p14="http://schemas.microsoft.com/office/powerpoint/2010/main" val="363257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5916488" cy="5328592"/>
          </a:xfrm>
          <a:prstGeom prst="rect">
            <a:avLst/>
          </a:prstGeom>
        </p:spPr>
      </p:pic>
      <p:sp>
        <p:nvSpPr>
          <p:cNvPr id="2" name="Объект 1"/>
          <p:cNvSpPr>
            <a:spLocks noGrp="1"/>
          </p:cNvSpPr>
          <p:nvPr>
            <p:ph idx="1"/>
          </p:nvPr>
        </p:nvSpPr>
        <p:spPr>
          <a:xfrm>
            <a:off x="4211960" y="368660"/>
            <a:ext cx="4824536" cy="5112568"/>
          </a:xfrm>
        </p:spPr>
        <p:txBody>
          <a:bodyPr>
            <a:normAutofit fontScale="92500"/>
          </a:bodyPr>
          <a:lstStyle/>
          <a:p>
            <a:r>
              <a:rPr lang="ru-RU" dirty="0">
                <a:effectLst/>
              </a:rPr>
              <a:t>Тем не менее, при всех неоспоримых плюсах, исследователи отмечают такие же неоспоримые минусы. Подмечено вредное влияние телевизора и компьютера на здоровье детей. Долгое сидение перед «голубым» экраном или монитором компьютера приводит к развитию близорукости, нарушению обмена веществ, нередко приводящее к ожирению, нарушению деятельности сердечно-сосудистой системы, ослаблению иммунитета и т.д. Кроме того, выявляются различные нарушения в психическом и эмоциональном развитии детей.</a:t>
            </a:r>
          </a:p>
          <a:p>
            <a:endParaRPr lang="ru-RU" dirty="0"/>
          </a:p>
        </p:txBody>
      </p:sp>
      <p:sp>
        <p:nvSpPr>
          <p:cNvPr id="3" name="Заголовок 2"/>
          <p:cNvSpPr>
            <a:spLocks noGrp="1"/>
          </p:cNvSpPr>
          <p:nvPr>
            <p:ph type="title"/>
          </p:nvPr>
        </p:nvSpPr>
        <p:spPr>
          <a:xfrm>
            <a:off x="683568" y="5373216"/>
            <a:ext cx="7543800" cy="914400"/>
          </a:xfrm>
        </p:spPr>
        <p:txBody>
          <a:bodyPr/>
          <a:lstStyle/>
          <a:p>
            <a:r>
              <a:rPr lang="ru-RU" dirty="0" smtClean="0"/>
              <a:t>Но есть и минусы…!</a:t>
            </a:r>
            <a:endParaRPr lang="ru-RU" dirty="0"/>
          </a:p>
        </p:txBody>
      </p:sp>
    </p:spTree>
    <p:extLst>
      <p:ext uri="{BB962C8B-B14F-4D97-AF65-F5344CB8AC3E}">
        <p14:creationId xmlns:p14="http://schemas.microsoft.com/office/powerpoint/2010/main" val="421501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76672"/>
            <a:ext cx="4968552" cy="5040560"/>
          </a:xfrm>
          <a:prstGeom prst="rect">
            <a:avLst/>
          </a:prstGeom>
        </p:spPr>
      </p:pic>
      <p:sp>
        <p:nvSpPr>
          <p:cNvPr id="2" name="Объект 1"/>
          <p:cNvSpPr>
            <a:spLocks noGrp="1"/>
          </p:cNvSpPr>
          <p:nvPr>
            <p:ph idx="1"/>
          </p:nvPr>
        </p:nvSpPr>
        <p:spPr>
          <a:xfrm>
            <a:off x="3700233" y="368660"/>
            <a:ext cx="5472608" cy="5256584"/>
          </a:xfrm>
        </p:spPr>
        <p:txBody>
          <a:bodyPr>
            <a:normAutofit fontScale="92500" lnSpcReduction="10000"/>
          </a:bodyPr>
          <a:lstStyle/>
          <a:p>
            <a:r>
              <a:rPr lang="ru-RU" dirty="0">
                <a:effectLst/>
              </a:rPr>
              <a:t>Если говорить о психическом развитии, то, прежде всего, как ни странно, страдает развитие мыслительной сферы, внимания, памяти, поскольку визуальный канал информации является самым простым и не требует серьезных умственных усилий для его восприятия. Тем самым ребенок просто заглатывает большие потоки информации, не осмысливая и не анализируя ее. В детском возрасте уровень развития мышления тесно связан с уровнем речевого развития. Читая ребенку сказку, обучая пересказу, составлению собственных рассказов, заставляя ребенка говорить, вы способствуете его интеллектуальному развитию. Трудно представить, чтобы самая современная компьютерная программа могла заменить общение взрослого с ребенком.</a:t>
            </a:r>
          </a:p>
          <a:p>
            <a:endParaRPr lang="ru-RU" dirty="0"/>
          </a:p>
        </p:txBody>
      </p:sp>
      <p:sp>
        <p:nvSpPr>
          <p:cNvPr id="3" name="Заголовок 2"/>
          <p:cNvSpPr>
            <a:spLocks noGrp="1"/>
          </p:cNvSpPr>
          <p:nvPr>
            <p:ph type="title"/>
          </p:nvPr>
        </p:nvSpPr>
        <p:spPr>
          <a:xfrm>
            <a:off x="683568" y="5373216"/>
            <a:ext cx="7543800" cy="914400"/>
          </a:xfrm>
        </p:spPr>
        <p:txBody>
          <a:bodyPr/>
          <a:lstStyle/>
          <a:p>
            <a:r>
              <a:rPr lang="ru-RU" dirty="0" smtClean="0"/>
              <a:t>Факты упрямая вещь!</a:t>
            </a:r>
            <a:endParaRPr lang="ru-RU" dirty="0"/>
          </a:p>
        </p:txBody>
      </p:sp>
    </p:spTree>
    <p:extLst>
      <p:ext uri="{BB962C8B-B14F-4D97-AF65-F5344CB8AC3E}">
        <p14:creationId xmlns:p14="http://schemas.microsoft.com/office/powerpoint/2010/main" val="172643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00918"/>
            <a:ext cx="4248472" cy="5028282"/>
          </a:xfrm>
          <a:prstGeom prst="rect">
            <a:avLst/>
          </a:prstGeom>
        </p:spPr>
      </p:pic>
      <p:sp>
        <p:nvSpPr>
          <p:cNvPr id="2" name="Объект 1"/>
          <p:cNvSpPr>
            <a:spLocks noGrp="1"/>
          </p:cNvSpPr>
          <p:nvPr>
            <p:ph idx="1"/>
          </p:nvPr>
        </p:nvSpPr>
        <p:spPr>
          <a:xfrm>
            <a:off x="4139952" y="188640"/>
            <a:ext cx="5004048" cy="5400600"/>
          </a:xfrm>
        </p:spPr>
        <p:txBody>
          <a:bodyPr>
            <a:normAutofit fontScale="92500"/>
          </a:bodyPr>
          <a:lstStyle/>
          <a:p>
            <a:r>
              <a:rPr lang="ru-RU" dirty="0">
                <a:effectLst/>
              </a:rPr>
              <a:t>Но самый большой вред зависимость от компьютера и телевидения наносит эмоциональному развитию ребенка.</a:t>
            </a:r>
          </a:p>
          <a:p>
            <a:r>
              <a:rPr lang="ru-RU" dirty="0">
                <a:effectLst/>
              </a:rPr>
              <a:t>В каждом возрасте процесс развития ставит свои актуальные задачи. Так в год ребенку нужно научиться ходить, в три года - разговаривать, в 5 ребенку совершенно необходимо играть и учиться общаться со сверстниками. Если ходить и разговаривать дети обучаются более менее вовремя то, что касается игры и общения, дело обстоит гораздо хуже. Компьютер и телевизор легко подменяют живые подвижные игры на их электронный аналог, а живое, непосредственное общение - на суррогат виртуального общения.</a:t>
            </a:r>
          </a:p>
          <a:p>
            <a:endParaRPr lang="ru-RU" dirty="0"/>
          </a:p>
        </p:txBody>
      </p:sp>
      <p:sp>
        <p:nvSpPr>
          <p:cNvPr id="3" name="Заголовок 2"/>
          <p:cNvSpPr>
            <a:spLocks noGrp="1"/>
          </p:cNvSpPr>
          <p:nvPr>
            <p:ph type="title"/>
          </p:nvPr>
        </p:nvSpPr>
        <p:spPr>
          <a:xfrm>
            <a:off x="179512" y="5517232"/>
            <a:ext cx="8712968" cy="914400"/>
          </a:xfrm>
        </p:spPr>
        <p:txBody>
          <a:bodyPr/>
          <a:lstStyle/>
          <a:p>
            <a:r>
              <a:rPr lang="ru-RU" dirty="0" smtClean="0"/>
              <a:t/>
            </a:r>
            <a:br>
              <a:rPr lang="ru-RU" dirty="0" smtClean="0"/>
            </a:br>
            <a:r>
              <a:rPr lang="ru-RU" sz="4800" dirty="0" smtClean="0"/>
              <a:t>Живое общение незаменимо!</a:t>
            </a:r>
            <a:endParaRPr lang="ru-RU" sz="4800" dirty="0"/>
          </a:p>
        </p:txBody>
      </p:sp>
    </p:spTree>
    <p:extLst>
      <p:ext uri="{BB962C8B-B14F-4D97-AF65-F5344CB8AC3E}">
        <p14:creationId xmlns:p14="http://schemas.microsoft.com/office/powerpoint/2010/main" val="149063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033338" y="332656"/>
            <a:ext cx="4859141" cy="5472608"/>
          </a:xfrm>
        </p:spPr>
        <p:txBody>
          <a:bodyPr>
            <a:normAutofit fontScale="92500" lnSpcReduction="20000"/>
          </a:bodyPr>
          <a:lstStyle/>
          <a:p>
            <a:r>
              <a:rPr lang="ru-RU" dirty="0">
                <a:effectLst/>
              </a:rPr>
              <a:t>Как же формируется эта вредная привычка? Очень часто родители сами способствуют ее возникновению. Мы сажаем детей за просмотр мультиков, чтобы они нам не мешали заниматься домашними делами, отдыхать, общаться с друзьями. Или, придя с работы, сразу уже включаем любимые сериалы, утыкаемся в монитор компьютера, тем самым, показывая детям дурной пример. Поведение родителей - это образец, на основании которого дети строят свое поведение, стиль общения с окружающими и свое времяпрепровождение.</a:t>
            </a:r>
          </a:p>
          <a:p>
            <a:r>
              <a:rPr lang="ru-RU" dirty="0">
                <a:effectLst/>
              </a:rPr>
              <a:t>Если в опыте ребенка отсутствуют такие простые, но очень важные дела, как рисование, лепка из пластилина, подвижные игры, и т.д., то постепенно их может заменить компьютер или телевизор.</a:t>
            </a:r>
          </a:p>
          <a:p>
            <a:endParaRPr lang="ru-RU" dirty="0"/>
          </a:p>
        </p:txBody>
      </p:sp>
      <p:sp>
        <p:nvSpPr>
          <p:cNvPr id="3" name="Заголовок 2"/>
          <p:cNvSpPr>
            <a:spLocks noGrp="1"/>
          </p:cNvSpPr>
          <p:nvPr>
            <p:ph type="title"/>
          </p:nvPr>
        </p:nvSpPr>
        <p:spPr>
          <a:xfrm>
            <a:off x="755576" y="5589240"/>
            <a:ext cx="7543800" cy="914400"/>
          </a:xfrm>
        </p:spPr>
        <p:txBody>
          <a:bodyPr/>
          <a:lstStyle/>
          <a:p>
            <a:r>
              <a:rPr lang="ru-RU" dirty="0" smtClean="0"/>
              <a:t>Как это происходит?</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 y="548680"/>
            <a:ext cx="4032448" cy="4937439"/>
          </a:xfrm>
          <a:prstGeom prst="rect">
            <a:avLst/>
          </a:prstGeom>
        </p:spPr>
      </p:pic>
    </p:spTree>
    <p:extLst>
      <p:ext uri="{BB962C8B-B14F-4D97-AF65-F5344CB8AC3E}">
        <p14:creationId xmlns:p14="http://schemas.microsoft.com/office/powerpoint/2010/main" val="382533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332656"/>
            <a:ext cx="4978004" cy="5400600"/>
          </a:xfrm>
        </p:spPr>
        <p:txBody>
          <a:bodyPr>
            <a:normAutofit fontScale="92500"/>
          </a:bodyPr>
          <a:lstStyle/>
          <a:p>
            <a:r>
              <a:rPr lang="ru-RU" dirty="0">
                <a:effectLst/>
              </a:rPr>
              <a:t>Но все же, телевидение и компьютер прочно вошли в нашу жизнь. Телевидение оказывает огромное влияние на формирование полноценной личности и кругозора человека, помогает ориентироваться в информационном пространстве и понимать окружающий мир. Поэтому полностью ограждать ребенка от телевизора и компьютера все же не стоит, да и не получится. Нужно разумно сочетать время, проведенное у компьютера и телевизора с двигательной активностью ребенка, общению со сверстниками, друзьями, с умными, понимающими взрослыми, книгами, музыкой, живописью и т.п.</a:t>
            </a:r>
          </a:p>
          <a:p>
            <a:endParaRPr lang="ru-RU" dirty="0"/>
          </a:p>
        </p:txBody>
      </p:sp>
      <p:sp>
        <p:nvSpPr>
          <p:cNvPr id="3" name="Заголовок 2"/>
          <p:cNvSpPr>
            <a:spLocks noGrp="1"/>
          </p:cNvSpPr>
          <p:nvPr>
            <p:ph type="title"/>
          </p:nvPr>
        </p:nvSpPr>
        <p:spPr>
          <a:xfrm>
            <a:off x="611560" y="5733256"/>
            <a:ext cx="7543800" cy="914400"/>
          </a:xfrm>
        </p:spPr>
        <p:txBody>
          <a:bodyPr/>
          <a:lstStyle/>
          <a:p>
            <a:r>
              <a:rPr lang="ru-RU" dirty="0" smtClean="0"/>
              <a:t>Все хорошо в меру…</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86" y="476672"/>
            <a:ext cx="4332490" cy="4752528"/>
          </a:xfrm>
          <a:prstGeom prst="rect">
            <a:avLst/>
          </a:prstGeom>
        </p:spPr>
      </p:pic>
    </p:spTree>
    <p:extLst>
      <p:ext uri="{BB962C8B-B14F-4D97-AF65-F5344CB8AC3E}">
        <p14:creationId xmlns:p14="http://schemas.microsoft.com/office/powerpoint/2010/main" val="202879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03848" y="260648"/>
            <a:ext cx="5688632" cy="5616624"/>
          </a:xfrm>
        </p:spPr>
        <p:txBody>
          <a:bodyPr>
            <a:normAutofit fontScale="77500" lnSpcReduction="20000"/>
          </a:bodyPr>
          <a:lstStyle/>
          <a:p>
            <a:pPr lvl="0"/>
            <a:r>
              <a:rPr lang="ru-RU" dirty="0">
                <a:effectLst/>
              </a:rPr>
              <a:t>Первое, что Вы должны сделать, это поставить перед собой реальную цель, например, в день разрешается посмотреть два-три мультфильма.</a:t>
            </a:r>
          </a:p>
          <a:p>
            <a:pPr lvl="0"/>
            <a:r>
              <a:rPr lang="ru-RU" dirty="0">
                <a:effectLst/>
              </a:rPr>
              <a:t>Далее стоит оценить, сколько времени проводит Ваш ребенок перед телевизором в настоящее время и составить план семейных просмотров. Четко оговорить временную квоту затраченную на просмотр мультиков или игры на компьютере;</a:t>
            </a:r>
          </a:p>
          <a:p>
            <a:pPr lvl="0"/>
            <a:r>
              <a:rPr lang="ru-RU" dirty="0">
                <a:effectLst/>
              </a:rPr>
              <a:t>Постарайтесь не устанавливать телевизор в центре комнаты, т.е. на виду, так как в этом случае желание смотреть телевизор возникает у детей гораздо чаще;</a:t>
            </a:r>
          </a:p>
          <a:p>
            <a:pPr lvl="0"/>
            <a:r>
              <a:rPr lang="ru-RU" dirty="0">
                <a:effectLst/>
              </a:rPr>
              <a:t>Не забывайте выключать телевизор, когда Вы его не смотрите - дети быстро перенимают вредную привычку взрослых оставлять телевизор «фоном»;</a:t>
            </a:r>
          </a:p>
          <a:p>
            <a:pPr lvl="0"/>
            <a:r>
              <a:rPr lang="ru-RU" dirty="0">
                <a:effectLst/>
              </a:rPr>
              <a:t>Вводите запрет на телевизор постепенно. Например, для начала запретите смотреть телевизор во время еды.</a:t>
            </a:r>
          </a:p>
          <a:p>
            <a:pPr lvl="0"/>
            <a:r>
              <a:rPr lang="ru-RU" dirty="0">
                <a:effectLst/>
              </a:rPr>
              <a:t>Постарайтесь отвлечь малыша интересными занятиями: рисованием, чтением книги, различными играми. Достаньте старые игрушки, займитесь изучением алфавита и цифр. Предложите ребенку помочь Вам по дому: дети просто обожают помогать маме в мытье посуды и уборке комнаты.</a:t>
            </a:r>
          </a:p>
          <a:p>
            <a:endParaRPr lang="ru-RU" dirty="0"/>
          </a:p>
        </p:txBody>
      </p:sp>
      <p:sp>
        <p:nvSpPr>
          <p:cNvPr id="3" name="Заголовок 2"/>
          <p:cNvSpPr>
            <a:spLocks noGrp="1"/>
          </p:cNvSpPr>
          <p:nvPr>
            <p:ph type="title"/>
          </p:nvPr>
        </p:nvSpPr>
        <p:spPr>
          <a:xfrm>
            <a:off x="467544" y="5589240"/>
            <a:ext cx="7543800" cy="914400"/>
          </a:xfrm>
        </p:spPr>
        <p:txBody>
          <a:bodyPr/>
          <a:lstStyle/>
          <a:p>
            <a:r>
              <a:rPr lang="ru-RU" dirty="0" smtClean="0"/>
              <a:t>Что с этим делать..?</a:t>
            </a:r>
            <a:endParaRPr lang="ru-RU" dirty="0"/>
          </a:p>
        </p:txBody>
      </p:sp>
    </p:spTree>
    <p:extLst>
      <p:ext uri="{BB962C8B-B14F-4D97-AF65-F5344CB8AC3E}">
        <p14:creationId xmlns:p14="http://schemas.microsoft.com/office/powerpoint/2010/main" val="2579157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100</TotalTime>
  <Words>911</Words>
  <Application>Microsoft Office PowerPoint</Application>
  <PresentationFormat>Экран (4:3)</PresentationFormat>
  <Paragraphs>28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Базовая</vt:lpstr>
      <vt:lpstr>Зависимость ребенка от компьютера и телевизора</vt:lpstr>
      <vt:lpstr>Хорошо или плохо…?</vt:lpstr>
      <vt:lpstr>Плюсы есть!!!</vt:lpstr>
      <vt:lpstr>Но есть и минусы…!</vt:lpstr>
      <vt:lpstr>Факты упрямая вещь!</vt:lpstr>
      <vt:lpstr> Живое общение незаменимо!</vt:lpstr>
      <vt:lpstr>Как это происходит?</vt:lpstr>
      <vt:lpstr>Все хорошо в меру…</vt:lpstr>
      <vt:lpstr>Что с этим делать..?</vt:lpstr>
      <vt:lpstr>Педагог-психолог  Цава Снежанна Ивановна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Зависимость ребенка от компьютера и телевизора</dc:title>
  <dc:creator>1</dc:creator>
  <cp:lastModifiedBy>1</cp:lastModifiedBy>
  <cp:revision>8</cp:revision>
  <dcterms:created xsi:type="dcterms:W3CDTF">2017-01-14T12:10:55Z</dcterms:created>
  <dcterms:modified xsi:type="dcterms:W3CDTF">2017-01-14T13:51:52Z</dcterms:modified>
</cp:coreProperties>
</file>