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70" r:id="rId6"/>
    <p:sldId id="261" r:id="rId7"/>
    <p:sldId id="262" r:id="rId8"/>
    <p:sldId id="260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3A60FC-2D08-48EE-A1B2-9FD4794DD250}" type="datetimeFigureOut">
              <a:rPr lang="ru-RU" smtClean="0"/>
              <a:t>12.02.2017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72C9C9-2BB5-4125-858C-9FF25D8F711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1428736"/>
            <a:ext cx="78581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i="1" dirty="0" smtClean="0">
                <a:solidFill>
                  <a:srgbClr val="00B050"/>
                </a:solidFill>
                <a:latin typeface="Cambria" pitchFamily="18" charset="0"/>
              </a:rPr>
              <a:t>ДОМАШНИЕ ЖИВОТНЫЕ</a:t>
            </a:r>
            <a:endParaRPr lang="ru-RU" sz="9600" b="1" i="1" dirty="0">
              <a:solidFill>
                <a:srgbClr val="00B050"/>
              </a:solidFill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8.jpg"/>
          <p:cNvPicPr>
            <a:picLocks noChangeAspect="1"/>
          </p:cNvPicPr>
          <p:nvPr/>
        </p:nvPicPr>
        <p:blipFill>
          <a:blip r:embed="rId2" cstate="print"/>
          <a:srcRect l="18750" t="4502" r="17969" b="5700"/>
          <a:stretch>
            <a:fillRect/>
          </a:stretch>
        </p:blipFill>
        <p:spPr>
          <a:xfrm>
            <a:off x="214282" y="1000108"/>
            <a:ext cx="5786478" cy="5357850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7422" y="0"/>
            <a:ext cx="50720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00B050"/>
                </a:solidFill>
                <a:latin typeface="Cambria" pitchFamily="18" charset="0"/>
              </a:rPr>
              <a:t>Коза</a:t>
            </a:r>
            <a:endParaRPr lang="ru-RU" sz="6000" b="1" i="1" dirty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72198" y="1214422"/>
            <a:ext cx="307180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</a:rPr>
              <a:t>Загадки</a:t>
            </a:r>
          </a:p>
          <a:p>
            <a:r>
              <a:rPr lang="ru-RU" i="1" dirty="0" smtClean="0">
                <a:solidFill>
                  <a:srgbClr val="0070C0"/>
                </a:solidFill>
              </a:rPr>
              <a:t>Идёт-бредёт,</a:t>
            </a:r>
          </a:p>
          <a:p>
            <a:r>
              <a:rPr lang="ru-RU" i="1" dirty="0" smtClean="0">
                <a:solidFill>
                  <a:srgbClr val="0070C0"/>
                </a:solidFill>
              </a:rPr>
              <a:t>Бородой трясёт,</a:t>
            </a:r>
          </a:p>
          <a:p>
            <a:r>
              <a:rPr lang="ru-RU" i="1" dirty="0" smtClean="0">
                <a:solidFill>
                  <a:srgbClr val="0070C0"/>
                </a:solidFill>
              </a:rPr>
              <a:t>Травки просит: «Ме-е-е,</a:t>
            </a:r>
          </a:p>
          <a:p>
            <a:r>
              <a:rPr lang="ru-RU" i="1" dirty="0" smtClean="0">
                <a:solidFill>
                  <a:srgbClr val="0070C0"/>
                </a:solidFill>
              </a:rPr>
              <a:t>Дай-ка вкусной мне-е-е».</a:t>
            </a:r>
          </a:p>
          <a:p>
            <a:endParaRPr lang="ru-RU" i="1" dirty="0" smtClean="0">
              <a:solidFill>
                <a:srgbClr val="0070C0"/>
              </a:solidFill>
            </a:endParaRPr>
          </a:p>
          <a:p>
            <a:endParaRPr lang="ru-RU" i="1" dirty="0" smtClean="0">
              <a:solidFill>
                <a:srgbClr val="0070C0"/>
              </a:solidFill>
            </a:endParaRPr>
          </a:p>
          <a:p>
            <a:r>
              <a:rPr lang="ru-RU" i="1" dirty="0" smtClean="0">
                <a:solidFill>
                  <a:srgbClr val="0070C0"/>
                </a:solidFill>
              </a:rPr>
              <a:t>Белая спинка, острые рожки,</a:t>
            </a:r>
          </a:p>
          <a:p>
            <a:r>
              <a:rPr lang="ru-RU" i="1" dirty="0" smtClean="0">
                <a:solidFill>
                  <a:srgbClr val="0070C0"/>
                </a:solidFill>
              </a:rPr>
              <a:t>Стройные ножки бегут по дорожке.</a:t>
            </a:r>
          </a:p>
          <a:p>
            <a:r>
              <a:rPr lang="ru-RU" i="1" dirty="0" smtClean="0">
                <a:solidFill>
                  <a:srgbClr val="0070C0"/>
                </a:solidFill>
              </a:rPr>
              <a:t>Бойкая, шустрая, как егоза,</a:t>
            </a:r>
          </a:p>
          <a:p>
            <a:r>
              <a:rPr lang="ru-RU" i="1" dirty="0" smtClean="0">
                <a:solidFill>
                  <a:srgbClr val="0070C0"/>
                </a:solidFill>
              </a:rPr>
              <a:t>Вы отгадали? Это…</a:t>
            </a:r>
            <a:endParaRPr lang="ru-RU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1.jpg"/>
          <p:cNvPicPr>
            <a:picLocks noChangeAspect="1"/>
          </p:cNvPicPr>
          <p:nvPr/>
        </p:nvPicPr>
        <p:blipFill>
          <a:blip r:embed="rId2" cstate="print"/>
          <a:srcRect l="3125" t="3193" r="4687" b="7993"/>
          <a:stretch>
            <a:fillRect/>
          </a:stretch>
        </p:blipFill>
        <p:spPr>
          <a:xfrm>
            <a:off x="857224" y="857232"/>
            <a:ext cx="7518367" cy="4714908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7422" y="0"/>
            <a:ext cx="4643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00B050"/>
                </a:solidFill>
                <a:latin typeface="Cambria" pitchFamily="18" charset="0"/>
              </a:rPr>
              <a:t>Собака</a:t>
            </a:r>
            <a:endParaRPr lang="ru-RU" sz="5400" b="1" i="1" dirty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24" y="5572140"/>
            <a:ext cx="7643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Пословицы и поговорки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/>
              <a:t>Собака обжора, а кошка сластёна.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/>
              <a:t>Собака друг, а лошадь ворог.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/>
              <a:t>Собака человеку неизменный друг.</a:t>
            </a:r>
            <a:endParaRPr lang="ru-RU" i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3.jpg"/>
          <p:cNvPicPr>
            <a:picLocks noChangeAspect="1"/>
          </p:cNvPicPr>
          <p:nvPr/>
        </p:nvPicPr>
        <p:blipFill>
          <a:blip r:embed="rId2" cstate="print"/>
          <a:srcRect l="2343" t="3600" r="4687" b="7585"/>
          <a:stretch>
            <a:fillRect/>
          </a:stretch>
        </p:blipFill>
        <p:spPr>
          <a:xfrm>
            <a:off x="642910" y="857232"/>
            <a:ext cx="7715304" cy="4797752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7356" y="0"/>
            <a:ext cx="5286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00B050"/>
                </a:solidFill>
                <a:latin typeface="Cambria" pitchFamily="18" charset="0"/>
              </a:rPr>
              <a:t>Кошка</a:t>
            </a:r>
            <a:endParaRPr lang="ru-RU" sz="6000" b="1" i="1" dirty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1604" y="5715016"/>
            <a:ext cx="6858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Пословицы и поговорки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/>
              <a:t>Кота убить – семь лет ни в чём удачи не видать.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/>
              <a:t>Кошку девятая смерть  донимает (она живуча).</a:t>
            </a:r>
            <a:endParaRPr lang="ru-RU" i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6.jpg"/>
          <p:cNvPicPr>
            <a:picLocks noChangeAspect="1"/>
          </p:cNvPicPr>
          <p:nvPr/>
        </p:nvPicPr>
        <p:blipFill>
          <a:blip r:embed="rId2" cstate="print"/>
          <a:srcRect l="3125" t="4393" r="6250" b="6793"/>
          <a:stretch>
            <a:fillRect/>
          </a:stretch>
        </p:blipFill>
        <p:spPr>
          <a:xfrm>
            <a:off x="857224" y="785794"/>
            <a:ext cx="7390937" cy="4714908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1604" y="0"/>
            <a:ext cx="6000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00B050"/>
                </a:solidFill>
                <a:latin typeface="Cambria" pitchFamily="18" charset="0"/>
              </a:rPr>
              <a:t>Верблюд</a:t>
            </a:r>
            <a:endParaRPr lang="ru-RU" sz="5400" b="1" i="1" dirty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5984" y="5500702"/>
            <a:ext cx="5214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Усталый верблюд по пустыне бредёт.</a:t>
            </a:r>
          </a:p>
          <a:p>
            <a:r>
              <a:rPr lang="ru-RU" i="1" dirty="0" smtClean="0"/>
              <a:t>Он хочет воды, но никак не найдёт.</a:t>
            </a:r>
          </a:p>
          <a:p>
            <a:r>
              <a:rPr lang="ru-RU" i="1" dirty="0" smtClean="0"/>
              <a:t>Как солнце палит, на небе ни тучки.</a:t>
            </a:r>
          </a:p>
          <a:p>
            <a:r>
              <a:rPr lang="ru-RU" i="1" dirty="0" smtClean="0"/>
              <a:t>А под ногами песок и колючки.</a:t>
            </a:r>
            <a:endParaRPr lang="ru-RU" i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2844" y="1785926"/>
            <a:ext cx="87868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i="1" dirty="0" smtClean="0">
                <a:solidFill>
                  <a:srgbClr val="00B050"/>
                </a:solidFill>
                <a:latin typeface="Cambria" pitchFamily="18" charset="0"/>
              </a:rPr>
              <a:t>Благодарю за внимание!</a:t>
            </a:r>
            <a:endParaRPr lang="ru-RU" sz="6600" b="1" i="1" dirty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4876" y="5429264"/>
            <a:ext cx="4429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7030A0"/>
                </a:solidFill>
                <a:latin typeface="Cambria" pitchFamily="18" charset="0"/>
              </a:rPr>
              <a:t>Презентацию подготовила воспитатель группы семейного пребывания МБДОУ </a:t>
            </a:r>
            <a:r>
              <a:rPr lang="ru-RU" i="1" dirty="0" err="1" smtClean="0">
                <a:solidFill>
                  <a:srgbClr val="7030A0"/>
                </a:solidFill>
                <a:latin typeface="Cambria" pitchFamily="18" charset="0"/>
              </a:rPr>
              <a:t>д</a:t>
            </a:r>
            <a:r>
              <a:rPr lang="ru-RU" i="1" dirty="0" smtClean="0">
                <a:solidFill>
                  <a:srgbClr val="7030A0"/>
                </a:solidFill>
                <a:latin typeface="Cambria" pitchFamily="18" charset="0"/>
              </a:rPr>
              <a:t>/с№23</a:t>
            </a:r>
          </a:p>
          <a:p>
            <a:r>
              <a:rPr lang="ru-RU" i="1" dirty="0" smtClean="0">
                <a:solidFill>
                  <a:srgbClr val="7030A0"/>
                </a:solidFill>
                <a:latin typeface="Cambria" pitchFamily="18" charset="0"/>
              </a:rPr>
              <a:t> Павлусенко Тамара Александровна</a:t>
            </a:r>
            <a:endParaRPr lang="ru-RU" i="1" dirty="0">
              <a:solidFill>
                <a:srgbClr val="7030A0"/>
              </a:solidFill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1 (2).jpg"/>
          <p:cNvPicPr>
            <a:picLocks noChangeAspect="1"/>
          </p:cNvPicPr>
          <p:nvPr/>
        </p:nvPicPr>
        <p:blipFill>
          <a:blip r:embed="rId2" cstate="print"/>
          <a:srcRect l="2343" t="3266" r="3906" b="6861"/>
          <a:stretch>
            <a:fillRect/>
          </a:stretch>
        </p:blipFill>
        <p:spPr>
          <a:xfrm>
            <a:off x="142845" y="1330508"/>
            <a:ext cx="6215106" cy="3884441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0430" y="142852"/>
            <a:ext cx="2428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solidFill>
                  <a:srgbClr val="00B050"/>
                </a:solidFill>
                <a:latin typeface="Cambria" pitchFamily="18" charset="0"/>
              </a:rPr>
              <a:t>Гусь</a:t>
            </a:r>
            <a:endParaRPr lang="ru-RU" sz="6000" b="1" i="1" dirty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57950" y="1500174"/>
            <a:ext cx="27860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</a:rPr>
              <a:t>Загадки</a:t>
            </a:r>
          </a:p>
          <a:p>
            <a:r>
              <a:rPr lang="ru-RU" sz="1600" i="1" dirty="0" smtClean="0">
                <a:solidFill>
                  <a:srgbClr val="0070C0"/>
                </a:solidFill>
              </a:rPr>
              <a:t>По лужку он важно бродит,</a:t>
            </a:r>
          </a:p>
          <a:p>
            <a:r>
              <a:rPr lang="ru-RU" sz="1600" i="1" dirty="0" smtClean="0">
                <a:solidFill>
                  <a:srgbClr val="0070C0"/>
                </a:solidFill>
              </a:rPr>
              <a:t>Из воды сухим выходит,</a:t>
            </a:r>
          </a:p>
          <a:p>
            <a:r>
              <a:rPr lang="ru-RU" sz="1600" i="1" dirty="0" smtClean="0">
                <a:solidFill>
                  <a:srgbClr val="0070C0"/>
                </a:solidFill>
              </a:rPr>
              <a:t>Носит красные ботинки,</a:t>
            </a:r>
          </a:p>
          <a:p>
            <a:r>
              <a:rPr lang="ru-RU" sz="1600" i="1" dirty="0" smtClean="0">
                <a:solidFill>
                  <a:srgbClr val="0070C0"/>
                </a:solidFill>
              </a:rPr>
              <a:t>Дарит мягкие перинки.</a:t>
            </a:r>
          </a:p>
          <a:p>
            <a:endParaRPr lang="ru-RU" sz="1600" i="1" dirty="0" smtClean="0">
              <a:solidFill>
                <a:srgbClr val="0070C0"/>
              </a:solidFill>
            </a:endParaRPr>
          </a:p>
          <a:p>
            <a:endParaRPr lang="ru-RU" sz="1600" i="1" dirty="0" smtClean="0">
              <a:solidFill>
                <a:srgbClr val="0070C0"/>
              </a:solidFill>
            </a:endParaRPr>
          </a:p>
          <a:p>
            <a:r>
              <a:rPr lang="ru-RU" sz="1600" i="1" dirty="0" smtClean="0">
                <a:solidFill>
                  <a:srgbClr val="0070C0"/>
                </a:solidFill>
              </a:rPr>
              <a:t>Крыластый,</a:t>
            </a:r>
          </a:p>
          <a:p>
            <a:r>
              <a:rPr lang="ru-RU" sz="1600" i="1" dirty="0" smtClean="0">
                <a:solidFill>
                  <a:srgbClr val="0070C0"/>
                </a:solidFill>
              </a:rPr>
              <a:t>Горластый,</a:t>
            </a:r>
          </a:p>
          <a:p>
            <a:r>
              <a:rPr lang="ru-RU" sz="1600" i="1" dirty="0" smtClean="0">
                <a:solidFill>
                  <a:srgbClr val="0070C0"/>
                </a:solidFill>
              </a:rPr>
              <a:t>Красные ласты.</a:t>
            </a:r>
            <a:endParaRPr lang="ru-RU" sz="1600" i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5429264"/>
            <a:ext cx="857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Народная примета</a:t>
            </a:r>
          </a:p>
          <a:p>
            <a:r>
              <a:rPr lang="ru-RU" i="1" dirty="0" smtClean="0"/>
              <a:t>Лебедь летит к снегу, а гусь – к дождю.</a:t>
            </a:r>
            <a:endParaRPr lang="ru-RU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7.jpg"/>
          <p:cNvPicPr>
            <a:picLocks noChangeAspect="1"/>
          </p:cNvPicPr>
          <p:nvPr/>
        </p:nvPicPr>
        <p:blipFill>
          <a:blip r:embed="rId2" cstate="print"/>
          <a:srcRect l="3125" t="4503" r="4687" b="6897"/>
          <a:stretch>
            <a:fillRect/>
          </a:stretch>
        </p:blipFill>
        <p:spPr>
          <a:xfrm>
            <a:off x="142844" y="1428736"/>
            <a:ext cx="6018169" cy="3774106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1670" y="214290"/>
            <a:ext cx="4429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00B050"/>
                </a:solidFill>
                <a:latin typeface="Cambria" pitchFamily="18" charset="0"/>
              </a:rPr>
              <a:t>Курица</a:t>
            </a:r>
            <a:endParaRPr lang="ru-RU" sz="6000" b="1" i="1" dirty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388" y="1428736"/>
            <a:ext cx="25717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</a:rPr>
              <a:t>Загадки</a:t>
            </a:r>
          </a:p>
          <a:p>
            <a:r>
              <a:rPr lang="ru-RU" i="1" dirty="0" smtClean="0">
                <a:solidFill>
                  <a:srgbClr val="0070C0"/>
                </a:solidFill>
              </a:rPr>
              <a:t>Клохчет, квохчет,</a:t>
            </a:r>
          </a:p>
          <a:p>
            <a:r>
              <a:rPr lang="ru-RU" i="1" dirty="0" smtClean="0">
                <a:solidFill>
                  <a:srgbClr val="0070C0"/>
                </a:solidFill>
              </a:rPr>
              <a:t>Детей созывает,</a:t>
            </a:r>
          </a:p>
          <a:p>
            <a:r>
              <a:rPr lang="ru-RU" i="1" dirty="0" smtClean="0">
                <a:solidFill>
                  <a:srgbClr val="0070C0"/>
                </a:solidFill>
              </a:rPr>
              <a:t>Под крыло собирает.</a:t>
            </a:r>
          </a:p>
          <a:p>
            <a:endParaRPr lang="ru-RU" i="1" dirty="0" smtClean="0">
              <a:solidFill>
                <a:srgbClr val="0070C0"/>
              </a:solidFill>
            </a:endParaRPr>
          </a:p>
          <a:p>
            <a:endParaRPr lang="ru-RU" i="1" dirty="0" smtClean="0">
              <a:solidFill>
                <a:srgbClr val="0070C0"/>
              </a:solidFill>
            </a:endParaRPr>
          </a:p>
          <a:p>
            <a:r>
              <a:rPr lang="ru-RU" i="1" dirty="0" smtClean="0">
                <a:solidFill>
                  <a:srgbClr val="0070C0"/>
                </a:solidFill>
              </a:rPr>
              <a:t>Хвост с узорами, </a:t>
            </a:r>
          </a:p>
          <a:p>
            <a:r>
              <a:rPr lang="ru-RU" i="1" dirty="0" smtClean="0">
                <a:solidFill>
                  <a:srgbClr val="0070C0"/>
                </a:solidFill>
              </a:rPr>
              <a:t>Сапоги со шпорами, </a:t>
            </a:r>
          </a:p>
          <a:p>
            <a:r>
              <a:rPr lang="ru-RU" i="1" dirty="0" smtClean="0">
                <a:solidFill>
                  <a:srgbClr val="0070C0"/>
                </a:solidFill>
              </a:rPr>
              <a:t>Песни распевает,</a:t>
            </a:r>
          </a:p>
          <a:p>
            <a:r>
              <a:rPr lang="ru-RU" i="1" dirty="0" smtClean="0">
                <a:solidFill>
                  <a:srgbClr val="0070C0"/>
                </a:solidFill>
              </a:rPr>
              <a:t>Время считает.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14348" y="5572140"/>
            <a:ext cx="7715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Народные приметы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/>
              <a:t>Если найти камень с дырой и повесить в курятнике, то куры будут целы.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/>
              <a:t>Насест обвешивать битыми кувшинами, куры хорошо нестись будут.</a:t>
            </a:r>
            <a:endParaRPr lang="ru-RU" i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0.jpg"/>
          <p:cNvPicPr>
            <a:picLocks noChangeAspect="1"/>
          </p:cNvPicPr>
          <p:nvPr/>
        </p:nvPicPr>
        <p:blipFill>
          <a:blip r:embed="rId2" cstate="print"/>
          <a:srcRect l="3125" t="3592" r="6250" b="6611"/>
          <a:stretch>
            <a:fillRect/>
          </a:stretch>
        </p:blipFill>
        <p:spPr>
          <a:xfrm>
            <a:off x="214282" y="1357298"/>
            <a:ext cx="6072230" cy="3926011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3108" y="214290"/>
            <a:ext cx="5500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00B050"/>
                </a:solidFill>
                <a:latin typeface="Cambria" pitchFamily="18" charset="0"/>
              </a:rPr>
              <a:t>Утка</a:t>
            </a:r>
            <a:endParaRPr lang="ru-RU" sz="6000" b="1" i="1" dirty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86512" y="2000240"/>
            <a:ext cx="2857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Cambria" pitchFamily="18" charset="0"/>
              </a:rPr>
              <a:t>Загадка</a:t>
            </a:r>
          </a:p>
          <a:p>
            <a:r>
              <a:rPr lang="ru-RU" i="1" dirty="0" err="1" smtClean="0">
                <a:solidFill>
                  <a:srgbClr val="0070C0"/>
                </a:solidFill>
                <a:latin typeface="Cambria" pitchFamily="18" charset="0"/>
              </a:rPr>
              <a:t>Кря-кря-кря</a:t>
            </a:r>
            <a:r>
              <a:rPr lang="ru-RU" i="1" dirty="0" smtClean="0">
                <a:solidFill>
                  <a:srgbClr val="0070C0"/>
                </a:solidFill>
                <a:latin typeface="Cambria" pitchFamily="18" charset="0"/>
              </a:rPr>
              <a:t>! Сюда, сюда!</a:t>
            </a:r>
          </a:p>
          <a:p>
            <a:r>
              <a:rPr lang="ru-RU" i="1" dirty="0" smtClean="0">
                <a:solidFill>
                  <a:srgbClr val="0070C0"/>
                </a:solidFill>
                <a:latin typeface="Cambria" pitchFamily="18" charset="0"/>
              </a:rPr>
              <a:t>Раздаётся из пруда.</a:t>
            </a:r>
          </a:p>
          <a:p>
            <a:r>
              <a:rPr lang="ru-RU" i="1" dirty="0" smtClean="0">
                <a:solidFill>
                  <a:srgbClr val="0070C0"/>
                </a:solidFill>
                <a:latin typeface="Cambria" pitchFamily="18" charset="0"/>
              </a:rPr>
              <a:t>Так зовёт своих малюток</a:t>
            </a:r>
          </a:p>
          <a:p>
            <a:r>
              <a:rPr lang="ru-RU" i="1" dirty="0" smtClean="0">
                <a:solidFill>
                  <a:srgbClr val="0070C0"/>
                </a:solidFill>
                <a:latin typeface="Cambria" pitchFamily="18" charset="0"/>
              </a:rPr>
              <a:t>Кряква, по – другому….</a:t>
            </a:r>
            <a:endParaRPr lang="ru-RU" i="1" dirty="0">
              <a:solidFill>
                <a:srgbClr val="0070C0"/>
              </a:solidFill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4.jpg"/>
          <p:cNvPicPr>
            <a:picLocks noChangeAspect="1"/>
          </p:cNvPicPr>
          <p:nvPr/>
        </p:nvPicPr>
        <p:blipFill>
          <a:blip r:embed="rId2" cstate="print"/>
          <a:srcRect l="3906" t="3193" r="3906" b="7993"/>
          <a:stretch>
            <a:fillRect/>
          </a:stretch>
        </p:blipFill>
        <p:spPr>
          <a:xfrm>
            <a:off x="1142976" y="1142984"/>
            <a:ext cx="7143800" cy="4480010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0232" y="142852"/>
            <a:ext cx="5857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00B050"/>
                </a:solidFill>
                <a:latin typeface="Cambria" pitchFamily="18" charset="0"/>
              </a:rPr>
              <a:t>Индейка</a:t>
            </a:r>
            <a:endParaRPr lang="ru-RU" sz="6000" b="1" i="1" dirty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24" y="6072206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70C0"/>
                </a:solidFill>
              </a:rPr>
              <a:t>Грозен сей пернатый друг, Называемый… (индюк</a:t>
            </a:r>
            <a:r>
              <a:rPr lang="ru-RU" dirty="0" smtClean="0">
                <a:solidFill>
                  <a:srgbClr val="0070C0"/>
                </a:solidFill>
              </a:rPr>
              <a:t>)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3438" y="6072206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70C0"/>
                </a:solidFill>
              </a:rPr>
              <a:t>С ним подруга – голошейка,</a:t>
            </a:r>
          </a:p>
          <a:p>
            <a:r>
              <a:rPr lang="ru-RU" i="1" dirty="0" smtClean="0">
                <a:solidFill>
                  <a:srgbClr val="0070C0"/>
                </a:solidFill>
              </a:rPr>
              <a:t>А зовут её… (индейка)</a:t>
            </a:r>
            <a:endParaRPr lang="ru-RU" i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7422" y="5715016"/>
            <a:ext cx="4572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70C0"/>
                </a:solidFill>
              </a:rPr>
              <a:t>Загадки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2.jpg"/>
          <p:cNvPicPr>
            <a:picLocks noChangeAspect="1"/>
          </p:cNvPicPr>
          <p:nvPr/>
        </p:nvPicPr>
        <p:blipFill>
          <a:blip r:embed="rId2" cstate="print"/>
          <a:srcRect l="3906" t="4393" r="3125" b="6793"/>
          <a:stretch>
            <a:fillRect/>
          </a:stretch>
        </p:blipFill>
        <p:spPr>
          <a:xfrm>
            <a:off x="714348" y="1000108"/>
            <a:ext cx="7643866" cy="4753328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8926" y="0"/>
            <a:ext cx="2428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00B050"/>
                </a:solidFill>
                <a:latin typeface="Cambria" pitchFamily="18" charset="0"/>
              </a:rPr>
              <a:t>Овца</a:t>
            </a:r>
            <a:endParaRPr lang="ru-RU" sz="6000" b="1" i="1" dirty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48" y="5715016"/>
            <a:ext cx="84296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Пословицы и поговорки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/>
              <a:t>Не за то волка бьют, что сер, а за то, что овцу съел.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/>
              <a:t>Молодец против овец, а на молодца и сам овца.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/>
              <a:t>Смотреть, как баран на новые ворота.</a:t>
            </a:r>
          </a:p>
          <a:p>
            <a:pPr algn="ctr"/>
            <a:endParaRPr lang="ru-RU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5.jpg"/>
          <p:cNvPicPr>
            <a:picLocks noChangeAspect="1"/>
          </p:cNvPicPr>
          <p:nvPr/>
        </p:nvPicPr>
        <p:blipFill>
          <a:blip r:embed="rId2" cstate="print"/>
          <a:srcRect l="3125" t="4789" r="3906" b="6611"/>
          <a:stretch>
            <a:fillRect/>
          </a:stretch>
        </p:blipFill>
        <p:spPr>
          <a:xfrm>
            <a:off x="785786" y="857232"/>
            <a:ext cx="7786742" cy="4842176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7356" y="0"/>
            <a:ext cx="56436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00B050"/>
                </a:solidFill>
                <a:latin typeface="Cambria" pitchFamily="18" charset="0"/>
              </a:rPr>
              <a:t>Свинья</a:t>
            </a:r>
            <a:endParaRPr lang="ru-RU" sz="6000" b="1" i="1" dirty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8662" y="5786454"/>
            <a:ext cx="7858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Пословицы и поговорки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/>
              <a:t>Была у свинки золотая щетинка, да в грязи завалялась, отняли (поверье).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/>
              <a:t>Не забыть свинье полена: помнит, где поела.</a:t>
            </a:r>
            <a:endParaRPr lang="ru-RU" i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2 (2).jpg"/>
          <p:cNvPicPr>
            <a:picLocks noChangeAspect="1"/>
          </p:cNvPicPr>
          <p:nvPr/>
        </p:nvPicPr>
        <p:blipFill>
          <a:blip r:embed="rId2" cstate="print"/>
          <a:srcRect l="3906" t="4801" r="3125" b="7585"/>
          <a:stretch>
            <a:fillRect/>
          </a:stretch>
        </p:blipFill>
        <p:spPr>
          <a:xfrm>
            <a:off x="714348" y="857232"/>
            <a:ext cx="7858180" cy="4820564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488" y="0"/>
            <a:ext cx="3929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solidFill>
                  <a:srgbClr val="00B050"/>
                </a:solidFill>
                <a:latin typeface="Cambria" pitchFamily="18" charset="0"/>
              </a:rPr>
              <a:t>Корова</a:t>
            </a:r>
            <a:endParaRPr lang="ru-RU" sz="5400" b="1" i="1" dirty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5786" y="5715016"/>
            <a:ext cx="7715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Народные приметы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/>
              <a:t>Как под копытом мокро (весной и осенью), так корова молока убавит.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/>
              <a:t>Корова на дворе – харч на столе.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/>
              <a:t>Теленка по спине не гладь (захилеет).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9.jpg"/>
          <p:cNvPicPr>
            <a:picLocks noChangeAspect="1"/>
          </p:cNvPicPr>
          <p:nvPr/>
        </p:nvPicPr>
        <p:blipFill>
          <a:blip r:embed="rId2" cstate="print"/>
          <a:srcRect l="3125" t="3305" r="6250" b="8095"/>
          <a:stretch>
            <a:fillRect/>
          </a:stretch>
        </p:blipFill>
        <p:spPr>
          <a:xfrm>
            <a:off x="1000100" y="1000108"/>
            <a:ext cx="7215238" cy="4602824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3108" y="142852"/>
            <a:ext cx="5000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00B050"/>
                </a:solidFill>
                <a:latin typeface="Cambria" pitchFamily="18" charset="0"/>
              </a:rPr>
              <a:t>Лошадь</a:t>
            </a:r>
            <a:endParaRPr lang="ru-RU" sz="5400" b="1" i="1" dirty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58" y="5715016"/>
            <a:ext cx="8501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Пословицы и поговорки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/>
              <a:t>В худого коня корм тратить, что в худую кадушку воду лить.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/>
              <a:t>Добр конь, да копыта отряхивает.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/>
              <a:t>Казак сам не ест, а лошадь кормит.</a:t>
            </a:r>
            <a:endParaRPr lang="ru-RU" i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417</Words>
  <Application>Microsoft Office PowerPoint</Application>
  <PresentationFormat>Экран (4:3)</PresentationFormat>
  <Paragraphs>88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11072016</dc:creator>
  <cp:lastModifiedBy>11072016</cp:lastModifiedBy>
  <cp:revision>22</cp:revision>
  <dcterms:created xsi:type="dcterms:W3CDTF">2017-01-31T08:22:49Z</dcterms:created>
  <dcterms:modified xsi:type="dcterms:W3CDTF">2017-02-12T13:48:34Z</dcterms:modified>
</cp:coreProperties>
</file>