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7453221-ABBC-458F-85AB-DE24F9744DD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CC265B9-959E-4C93-A441-F25544A1EC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Кризис 7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404664"/>
            <a:ext cx="622149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32403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Итак, в заключении..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99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3888432" cy="6048672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</a:rPr>
              <a:t>Отвечайте на вопросы ребенка</a:t>
            </a:r>
            <a:r>
              <a:rPr lang="ru-RU" dirty="0">
                <a:latin typeface="Times New Roman"/>
                <a:ea typeface="Times New Roman"/>
              </a:rPr>
              <a:t>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Не отмахивайтесь от вопросов малыша, даже если вы неоднократно отвечали на них.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Ведь 6—7-летний возраст — это возраст почемучек, ребенку интересно буквально все, его любознательность не знает границ.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Возможность получить ответы на все возникающие вопросы дает сильный толчок для интеллектуального и социального развития малыша.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Будьте последовательны в своих требованиях. </a:t>
            </a:r>
            <a:r>
              <a:rPr lang="ru-RU" dirty="0" smtClean="0">
                <a:latin typeface="Times New Roman"/>
                <a:ea typeface="Times New Roman"/>
              </a:rPr>
              <a:t>Если </a:t>
            </a:r>
            <a:r>
              <a:rPr lang="ru-RU" dirty="0">
                <a:latin typeface="Times New Roman"/>
                <a:ea typeface="Times New Roman"/>
              </a:rPr>
              <a:t>вы что-то не разрешаете ребенку, то стойте на своем до конца.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 противном случае слезы и истерики станут для него удобным способом настоять на своем мнении.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Следите за тем, чтобы все окружающие предъявляли к ребенку одинаковые требования.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Иначе то, что не разрешают папа с мамой, будет очень легко выпросить у бабушки — и тогда все усилия пойдут насмарку.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Подавайте ребенку пример «взрослого» поведения. Не демонстрируйте при нем обиду и раздражение, недовольство другим человеком. 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Соблюдайте культуру диалога. Помните, что ваш малыш в общении во всем подражает вам, и в его поведении вы можете увидеть зеркальное отражение своих привычек и способов общения.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2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2953512" cy="2520280"/>
          </a:xfrm>
        </p:spPr>
        <p:txBody>
          <a:bodyPr/>
          <a:lstStyle/>
          <a:p>
            <a:pPr algn="ctr"/>
            <a:r>
              <a:rPr lang="ru-RU" dirty="0" smtClean="0"/>
              <a:t>Педагог-психолог д\с МДОУ №23</a:t>
            </a:r>
            <a:br>
              <a:rPr lang="ru-RU" dirty="0" smtClean="0"/>
            </a:br>
            <a:r>
              <a:rPr lang="ru-RU" dirty="0" err="1" smtClean="0"/>
              <a:t>ст.Казанская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98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ЦАВА СНЕЖАННА ИВАНОВНА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337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2520280" cy="1456192"/>
          </a:xfrm>
        </p:spPr>
        <p:txBody>
          <a:bodyPr/>
          <a:lstStyle/>
          <a:p>
            <a:pPr algn="ctr"/>
            <a:r>
              <a:rPr lang="ru-RU" dirty="0" smtClean="0"/>
              <a:t>Что такое кризисы?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472376" cy="4392528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Переход ребенка от дошкольного к младшему школьному возрасту сопровождается развитием нормального возрастного кризиса развития — кризиса 7 лет.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Развитие малыша происходит неравномерно и представляет собой чередование кризисных и спокойных </a:t>
            </a:r>
            <a:r>
              <a:rPr lang="ru-RU" sz="2000" i="1" dirty="0">
                <a:latin typeface="Times New Roman"/>
                <a:ea typeface="Times New Roman"/>
              </a:rPr>
              <a:t>(</a:t>
            </a:r>
            <a:r>
              <a:rPr lang="ru-RU" sz="2000" i="1" dirty="0" err="1">
                <a:latin typeface="Times New Roman"/>
                <a:ea typeface="Times New Roman"/>
              </a:rPr>
              <a:t>летических</a:t>
            </a:r>
            <a:r>
              <a:rPr lang="ru-RU" sz="2000" i="1" dirty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периодов, которые поочередно сменяют друг друга. 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937520" cy="952128"/>
          </a:xfrm>
        </p:spPr>
        <p:txBody>
          <a:bodyPr/>
          <a:lstStyle/>
          <a:p>
            <a:r>
              <a:rPr lang="ru-RU" dirty="0" smtClean="0"/>
              <a:t>Этапы развития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81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3184344" cy="44645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Times New Roman"/>
                <a:ea typeface="Times New Roman"/>
              </a:rPr>
              <a:t>Каждый новый этап развития неизменно начинается с нормативного возрастного кризиса, который проходят практически все дети соответствующего возраста. </a:t>
            </a:r>
            <a:br>
              <a:rPr lang="ru-RU" sz="20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prstClr val="white"/>
                </a:solidFill>
                <a:latin typeface="Times New Roman"/>
                <a:ea typeface="Times New Roman"/>
              </a:rPr>
              <a:t>Кризис 7 лет не первый: в своем развитии ребенок уже прошел несколько подобных кризисов — кризис новорожденности, кризис первого года и трех лет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79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953512" cy="1008112"/>
          </a:xfrm>
        </p:spPr>
        <p:txBody>
          <a:bodyPr/>
          <a:lstStyle/>
          <a:p>
            <a:r>
              <a:rPr lang="ru-RU" dirty="0" smtClean="0"/>
              <a:t>Я большой!!!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r="95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032448" cy="54452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Самоуважение </a:t>
            </a:r>
            <a:r>
              <a:rPr lang="ru-RU" sz="2000" b="1" dirty="0">
                <a:latin typeface="Times New Roman"/>
                <a:ea typeface="Times New Roman"/>
              </a:rPr>
              <a:t>— основное новообразование кризиса 7 лет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Старший дошкольник начинает стремиться к участию в жизни не только своей семьи, но и общества в целом, а наиболее близкий и доступней в его восприятии способ реализации этого стремления — поступление в школу.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Вот почему большинство детей с нетерпением ждут этого момента, с удовольствием играют в школу и по несколько раз в день перебирают купленные мамой и папой школьные принадлежности. 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183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2953512" cy="8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Такой интересный возраст…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6" b="223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3816424" cy="417650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Шести-семилетний ребенок стремится всячески продемонстрировать, что он уже стал взрослым, что он многое знает и понимает, он хочет постоянно участвовать в разговорах взрослых, высказывать свое мнение и даже навязывать его окружающим.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Дети этого возраста любят надевать взрослую одежду, часто примеряют мамины туфли или папину шляпу, девочки, когда поблизости нет мамы, пытаются использовать ее косметику.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80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2953512" cy="1024136"/>
          </a:xfrm>
        </p:spPr>
        <p:txBody>
          <a:bodyPr/>
          <a:lstStyle/>
          <a:p>
            <a:pPr algn="ctr"/>
            <a:r>
              <a:rPr lang="ru-RU" dirty="0" smtClean="0"/>
              <a:t>Ты еще маленький..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960440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Все </a:t>
            </a:r>
            <a:r>
              <a:rPr lang="ru-RU" sz="1600" dirty="0">
                <a:latin typeface="Times New Roman"/>
                <a:ea typeface="Times New Roman"/>
              </a:rPr>
              <a:t>это вызывает недовольство родителей, они постоянно одергивают малыша, призывая его не мешать маме или папе, вести себя прилично. 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Таким образом, мы с вами, уважаемые родители, вольно или невольно подавляем потребность ребенка ощущать себя взрослым и уважать самого себя. 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Это происходит потому, что взрослые в своем внутреннем восприятии малыша, как правило, отстают от его реального развития, т. е. наш малыш кажется нам более слабым и менее самостоятельным, чем он есть на самом деле. 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Бессознательно мы с вами хотим, чтобы ребенок все время оставался таким же маленьким и </a:t>
            </a:r>
            <a:r>
              <a:rPr lang="ru-RU" sz="1600" dirty="0" smtClean="0">
                <a:latin typeface="Times New Roman"/>
                <a:ea typeface="Times New Roman"/>
              </a:rPr>
              <a:t>беззащитным, подавляя </a:t>
            </a:r>
            <a:r>
              <a:rPr lang="ru-RU" sz="1600" dirty="0">
                <a:latin typeface="Times New Roman"/>
                <a:ea typeface="Times New Roman"/>
              </a:rPr>
              <a:t>его способность и потребность быть самостоятельным.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67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313552" cy="1080120"/>
          </a:xfrm>
        </p:spPr>
        <p:txBody>
          <a:bodyPr/>
          <a:lstStyle/>
          <a:p>
            <a:pPr algn="ctr"/>
            <a:r>
              <a:rPr lang="ru-RU" dirty="0" smtClean="0"/>
              <a:t>Несколько рекомендаций …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98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0945" y="1412776"/>
            <a:ext cx="3576967" cy="525658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.. </a:t>
            </a:r>
            <a:r>
              <a:rPr lang="ru-RU" sz="2200" dirty="0">
                <a:latin typeface="Times New Roman"/>
                <a:ea typeface="Times New Roman"/>
              </a:rPr>
              <a:t>как общаться с ребенком в этот непростой для него период, и они, мы надеемся, помогут вам наиболее быстро и безболезненно преодолеть имеющиеся трудности.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200" b="1" dirty="0">
                <a:latin typeface="Times New Roman"/>
                <a:ea typeface="Times New Roman"/>
              </a:rPr>
              <a:t>Поощряйте самостоятельность и активность ребенка</a:t>
            </a:r>
            <a:r>
              <a:rPr lang="ru-RU" sz="2200" dirty="0">
                <a:latin typeface="Times New Roman"/>
                <a:ea typeface="Times New Roman"/>
              </a:rPr>
              <a:t>, предоставьте ему возможность действовать самостоятельно. </a:t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latin typeface="Times New Roman"/>
                <a:ea typeface="Times New Roman"/>
              </a:rPr>
              <a:t>Постарайтесь взять на себя роль консультанта, а не </a:t>
            </a:r>
            <a:r>
              <a:rPr lang="ru-RU" sz="2200" dirty="0" err="1">
                <a:latin typeface="Times New Roman"/>
                <a:ea typeface="Times New Roman"/>
              </a:rPr>
              <a:t>запретителя</a:t>
            </a:r>
            <a:r>
              <a:rPr lang="ru-RU" sz="2200" dirty="0">
                <a:latin typeface="Times New Roman"/>
                <a:ea typeface="Times New Roman"/>
              </a:rPr>
              <a:t>. Помогайте ребенку в сложных ситуациях.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40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953512" cy="1024136"/>
          </a:xfrm>
        </p:spPr>
        <p:txBody>
          <a:bodyPr/>
          <a:lstStyle/>
          <a:p>
            <a:pPr algn="ctr"/>
            <a:r>
              <a:rPr lang="ru-RU" dirty="0" smtClean="0"/>
              <a:t>Обсуждаем вместе!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r="96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616392" cy="468056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Привлекайте ребенка к обсуждению различных «взрослых» проблем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Поинтересуйтесь его мнением по обсуждаемому вопросу, внимательно выслушайте его, прежде чем критиковать.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Возможно, в том, что говорит ребенок, есть рациональное зерно.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Дайте ему возможность высказаться и тактично поправьте, если он в чем-то ошибается.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7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2953512" cy="1024136"/>
          </a:xfrm>
        </p:spPr>
        <p:txBody>
          <a:bodyPr/>
          <a:lstStyle/>
          <a:p>
            <a:r>
              <a:rPr lang="ru-RU" dirty="0" smtClean="0"/>
              <a:t>Путь к успеху…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98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3960440" cy="54006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</a:rPr>
              <a:t>Будьте готовы принять точку зрения малыша и согласиться с ним</a:t>
            </a:r>
            <a:r>
              <a:rPr lang="ru-RU" sz="1800" dirty="0">
                <a:latin typeface="Times New Roman"/>
                <a:ea typeface="Times New Roman"/>
              </a:rPr>
              <a:t>. 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Это не нанесет ущерба вашему авторитету, зато укрепит в ребенке чувство самоуважения.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Будьте рядом с ребенком, </a:t>
            </a:r>
            <a:r>
              <a:rPr lang="ru-RU" sz="1800" b="1" dirty="0">
                <a:latin typeface="Times New Roman"/>
                <a:ea typeface="Times New Roman"/>
              </a:rPr>
              <a:t>покажите, что вы понимаете и цените его, уважаете его достижения и можете помочь в случае неудачи</a:t>
            </a:r>
            <a:r>
              <a:rPr lang="ru-RU" sz="1800" dirty="0">
                <a:latin typeface="Times New Roman"/>
                <a:ea typeface="Times New Roman"/>
              </a:rPr>
              <a:t>. 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Покажите ребенку способ достижения желаемого и не забудьте похвалить его в случае успеха.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Поощряйте даже самый маленький успех ребенка на пути достижения цели. 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Это поможет ему укрепить веру в себя, почувствовать себя сильным и самостоятельным.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562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132</TotalTime>
  <Words>217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Кризис 7 лет</vt:lpstr>
      <vt:lpstr>Что такое кризисы?</vt:lpstr>
      <vt:lpstr>Этапы развития</vt:lpstr>
      <vt:lpstr>Я большой!!!</vt:lpstr>
      <vt:lpstr>Такой интересный возраст…</vt:lpstr>
      <vt:lpstr>Ты еще маленький..</vt:lpstr>
      <vt:lpstr>Несколько рекомендаций …</vt:lpstr>
      <vt:lpstr>Обсуждаем вместе!</vt:lpstr>
      <vt:lpstr>Путь к успеху…</vt:lpstr>
      <vt:lpstr>Итак, в заключении..</vt:lpstr>
      <vt:lpstr>Педагог-психолог д\с МДОУ №23 ст.Казанская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7 лет</dc:title>
  <dc:creator>1</dc:creator>
  <cp:lastModifiedBy>1</cp:lastModifiedBy>
  <cp:revision>9</cp:revision>
  <dcterms:created xsi:type="dcterms:W3CDTF">2017-02-14T11:35:27Z</dcterms:created>
  <dcterms:modified xsi:type="dcterms:W3CDTF">2017-02-14T13:48:19Z</dcterms:modified>
</cp:coreProperties>
</file>