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8367233-142A-46B2-8A6A-6E3D49CB3CF4}" type="datetimeFigureOut">
              <a:rPr lang="ru-RU" smtClean="0"/>
              <a:t>26.03.2017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D55D87-8D6D-4486-BD73-0403FB90596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8367233-142A-46B2-8A6A-6E3D49CB3CF4}" type="datetimeFigureOut">
              <a:rPr lang="ru-RU" smtClean="0"/>
              <a:t>26.03.2017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D55D87-8D6D-4486-BD73-0403FB90596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8367233-142A-46B2-8A6A-6E3D49CB3CF4}" type="datetimeFigureOut">
              <a:rPr lang="ru-RU" smtClean="0"/>
              <a:t>26.03.2017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D55D87-8D6D-4486-BD73-0403FB90596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8367233-142A-46B2-8A6A-6E3D49CB3CF4}" type="datetimeFigureOut">
              <a:rPr lang="ru-RU" smtClean="0"/>
              <a:t>26.03.2017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D55D87-8D6D-4486-BD73-0403FB90596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88367233-142A-46B2-8A6A-6E3D49CB3CF4}" type="datetimeFigureOut">
              <a:rPr lang="ru-RU" smtClean="0"/>
              <a:t>26.03.2017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D55D87-8D6D-4486-BD73-0403FB90596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8367233-142A-46B2-8A6A-6E3D49CB3CF4}" type="datetimeFigureOut">
              <a:rPr lang="ru-RU" smtClean="0"/>
              <a:t>26.03.2017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D55D87-8D6D-4486-BD73-0403FB905964}"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8367233-142A-46B2-8A6A-6E3D49CB3CF4}" type="datetimeFigureOut">
              <a:rPr lang="ru-RU" smtClean="0"/>
              <a:t>26.03.2017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D55D87-8D6D-4486-BD73-0403FB90596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8367233-142A-46B2-8A6A-6E3D49CB3CF4}" type="datetimeFigureOut">
              <a:rPr lang="ru-RU" smtClean="0"/>
              <a:t>26.03.2017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D55D87-8D6D-4486-BD73-0403FB90596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67233-142A-46B2-8A6A-6E3D49CB3CF4}" type="datetimeFigureOut">
              <a:rPr lang="ru-RU" smtClean="0"/>
              <a:t>26.03.2017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D55D87-8D6D-4486-BD73-0403FB90596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88367233-142A-46B2-8A6A-6E3D49CB3CF4}" type="datetimeFigureOut">
              <a:rPr lang="ru-RU" smtClean="0"/>
              <a:t>26.03.2017</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DD55D87-8D6D-4486-BD73-0403FB90596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367233-142A-46B2-8A6A-6E3D49CB3CF4}" type="datetimeFigureOut">
              <a:rPr lang="ru-RU" smtClean="0"/>
              <a:t>26.03.2017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D55D87-8D6D-4486-BD73-0403FB90596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8367233-142A-46B2-8A6A-6E3D49CB3CF4}" type="datetimeFigureOut">
              <a:rPr lang="ru-RU" smtClean="0"/>
              <a:t>26.03.2017</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DD55D87-8D6D-4486-BD73-0403FB90596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40000">
            <a:off x="313830" y="1317788"/>
            <a:ext cx="5648623" cy="1204306"/>
          </a:xfrm>
        </p:spPr>
        <p:txBody>
          <a:bodyPr/>
          <a:lstStyle/>
          <a:p>
            <a:r>
              <a:rPr lang="ru-RU" dirty="0" err="1" smtClean="0"/>
              <a:t>Гиперактивный</a:t>
            </a:r>
            <a:r>
              <a:rPr lang="ru-RU" dirty="0" smtClean="0"/>
              <a:t> ребенок-какой он?</a:t>
            </a:r>
            <a:endParaRPr lang="ru-RU" dirty="0"/>
          </a:p>
        </p:txBody>
      </p:sp>
      <p:sp>
        <p:nvSpPr>
          <p:cNvPr id="3" name="Подзаголовок 2"/>
          <p:cNvSpPr>
            <a:spLocks noGrp="1"/>
          </p:cNvSpPr>
          <p:nvPr>
            <p:ph type="subTitle" idx="1"/>
          </p:nvPr>
        </p:nvSpPr>
        <p:spPr>
          <a:xfrm rot="19140000">
            <a:off x="907302" y="2382428"/>
            <a:ext cx="6511131" cy="701783"/>
          </a:xfrm>
        </p:spPr>
        <p:txBody>
          <a:bodyPr>
            <a:normAutofit fontScale="92500"/>
          </a:bodyPr>
          <a:lstStyle/>
          <a:p>
            <a:r>
              <a:rPr lang="ru-RU" dirty="0" smtClean="0"/>
              <a:t>Педагог-психолог МБДОУ№23 станица Казанская</a:t>
            </a:r>
          </a:p>
          <a:p>
            <a:r>
              <a:rPr lang="ru-RU" dirty="0" smtClean="0"/>
              <a:t> </a:t>
            </a:r>
            <a:r>
              <a:rPr lang="ru-RU" dirty="0" err="1" smtClean="0"/>
              <a:t>Цава</a:t>
            </a:r>
            <a:r>
              <a:rPr lang="ru-RU" dirty="0" smtClean="0"/>
              <a:t> </a:t>
            </a:r>
            <a:r>
              <a:rPr lang="ru-RU" dirty="0" err="1" smtClean="0"/>
              <a:t>Снежанна</a:t>
            </a:r>
            <a:r>
              <a:rPr lang="ru-RU" dirty="0" smtClean="0"/>
              <a:t> Ивановна</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708920"/>
            <a:ext cx="3888432" cy="3312368"/>
          </a:xfrm>
          <a:prstGeom prst="rect">
            <a:avLst/>
          </a:prstGeom>
        </p:spPr>
      </p:pic>
    </p:spTree>
    <p:extLst>
      <p:ext uri="{BB962C8B-B14F-4D97-AF65-F5344CB8AC3E}">
        <p14:creationId xmlns:p14="http://schemas.microsoft.com/office/powerpoint/2010/main" val="2013134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r>
            <a:br>
              <a:rPr lang="ru-RU" dirty="0" smtClean="0"/>
            </a:br>
            <a:r>
              <a:rPr lang="ru-RU" dirty="0" smtClean="0"/>
              <a:t>Причины </a:t>
            </a:r>
            <a:r>
              <a:rPr lang="ru-RU" dirty="0"/>
              <a:t>возникновения синдрома </a:t>
            </a:r>
            <a:r>
              <a:rPr lang="ru-RU" dirty="0" err="1"/>
              <a:t>гиперактивности</a:t>
            </a:r>
            <a:r>
              <a:rPr lang="ru-RU" dirty="0"/>
              <a:t>.</a:t>
            </a:r>
            <a:br>
              <a:rPr lang="ru-RU" dirty="0"/>
            </a:br>
            <a:endParaRPr lang="ru-RU" dirty="0"/>
          </a:p>
        </p:txBody>
      </p:sp>
      <p:sp>
        <p:nvSpPr>
          <p:cNvPr id="3" name="Объект 2"/>
          <p:cNvSpPr>
            <a:spLocks noGrp="1"/>
          </p:cNvSpPr>
          <p:nvPr>
            <p:ph idx="1"/>
          </p:nvPr>
        </p:nvSpPr>
        <p:spPr>
          <a:xfrm>
            <a:off x="179512" y="1052736"/>
            <a:ext cx="5112568" cy="4176464"/>
          </a:xfrm>
        </p:spPr>
        <p:txBody>
          <a:bodyPr>
            <a:normAutofit/>
          </a:bodyPr>
          <a:lstStyle/>
          <a:p>
            <a:r>
              <a:rPr lang="ru-RU" sz="1800" dirty="0" smtClean="0"/>
              <a:t>Разумеется</a:t>
            </a:r>
            <a:r>
              <a:rPr lang="ru-RU" sz="1800" dirty="0"/>
              <a:t>, что синдром </a:t>
            </a:r>
            <a:r>
              <a:rPr lang="ru-RU" sz="1800" dirty="0" err="1"/>
              <a:t>гиперактивности</a:t>
            </a:r>
            <a:r>
              <a:rPr lang="ru-RU" sz="1800" dirty="0"/>
              <a:t>, как и любое другое заболевание, не возникает без причины, на пустом месте. Провоцирующими факторами могут стать:</a:t>
            </a:r>
          </a:p>
          <a:p>
            <a:r>
              <a:rPr lang="ru-RU" sz="1800" dirty="0"/>
              <a:t>Осложненное течение беременности.</a:t>
            </a:r>
          </a:p>
          <a:p>
            <a:r>
              <a:rPr lang="ru-RU" sz="1800" dirty="0"/>
              <a:t>В том случае, если будущая мама страдала от сильных токсикозов, как первой, так и второй половины беременности, от склонности к повышенному давлению, если у ребенка была диагностирована внутриутробная асфиксия, в будущем риск возникновения синдрома </a:t>
            </a:r>
            <a:r>
              <a:rPr lang="ru-RU" sz="1800" dirty="0" err="1"/>
              <a:t>гиперактивности</a:t>
            </a:r>
            <a:r>
              <a:rPr lang="ru-RU" sz="1800" dirty="0"/>
              <a:t> возрастает как минимум в три раза.</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196752"/>
            <a:ext cx="2857500" cy="3810000"/>
          </a:xfrm>
          <a:prstGeom prst="rect">
            <a:avLst/>
          </a:prstGeom>
        </p:spPr>
      </p:pic>
    </p:spTree>
    <p:extLst>
      <p:ext uri="{BB962C8B-B14F-4D97-AF65-F5344CB8AC3E}">
        <p14:creationId xmlns:p14="http://schemas.microsoft.com/office/powerpoint/2010/main" val="3826594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Причины возникновения синдрома </a:t>
            </a:r>
            <a:r>
              <a:rPr lang="ru-RU" dirty="0" err="1" smtClean="0"/>
              <a:t>гиперактивности</a:t>
            </a:r>
            <a:endParaRPr lang="ru-RU" dirty="0"/>
          </a:p>
        </p:txBody>
      </p:sp>
      <p:sp>
        <p:nvSpPr>
          <p:cNvPr id="3" name="Объект 2"/>
          <p:cNvSpPr>
            <a:spLocks noGrp="1"/>
          </p:cNvSpPr>
          <p:nvPr>
            <p:ph idx="1"/>
          </p:nvPr>
        </p:nvSpPr>
        <p:spPr>
          <a:xfrm>
            <a:off x="107504" y="1196752"/>
            <a:ext cx="4901168" cy="5424716"/>
          </a:xfrm>
        </p:spPr>
        <p:txBody>
          <a:bodyPr>
            <a:noAutofit/>
          </a:bodyPr>
          <a:lstStyle/>
          <a:p>
            <a:r>
              <a:rPr lang="ru-RU" dirty="0"/>
              <a:t>Образ жизни беременной женщины</a:t>
            </a:r>
            <a:r>
              <a:rPr lang="ru-RU" dirty="0" smtClean="0"/>
              <a:t>.</a:t>
            </a:r>
          </a:p>
          <a:p>
            <a:r>
              <a:rPr lang="ru-RU" dirty="0" smtClean="0"/>
              <a:t>На </a:t>
            </a:r>
            <a:r>
              <a:rPr lang="ru-RU" dirty="0"/>
              <a:t>нормальное развитие центральной нервной системы очень негативно влияют такие токсические вещества, как наркотические средства, алкоголь, никотин, лакокрасочные вещества, тяжелые металлы, и прочие.</a:t>
            </a:r>
          </a:p>
          <a:p>
            <a:r>
              <a:rPr lang="ru-RU" dirty="0"/>
              <a:t>Будущая мама должна отказаться от всех пагубных привычек, а в том случае, если ее работа напрямую связанна с контактом с токсическими веществами, она должна написать заявление с просьбой о ее переводе на легкий труд. Подобная возможность гарантируется беременной женщине трудовым кодексом Российской федерации.</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196752"/>
            <a:ext cx="3389752" cy="3775949"/>
          </a:xfrm>
          <a:prstGeom prst="rect">
            <a:avLst/>
          </a:prstGeom>
        </p:spPr>
      </p:pic>
    </p:spTree>
    <p:extLst>
      <p:ext uri="{BB962C8B-B14F-4D97-AF65-F5344CB8AC3E}">
        <p14:creationId xmlns:p14="http://schemas.microsoft.com/office/powerpoint/2010/main" val="2435706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340768"/>
            <a:ext cx="3284984" cy="3645024"/>
          </a:xfrm>
          <a:prstGeom prst="rect">
            <a:avLst/>
          </a:prstGeom>
        </p:spPr>
      </p:pic>
      <p:sp>
        <p:nvSpPr>
          <p:cNvPr id="2" name="Заголовок 1"/>
          <p:cNvSpPr>
            <a:spLocks noGrp="1"/>
          </p:cNvSpPr>
          <p:nvPr>
            <p:ph type="title"/>
          </p:nvPr>
        </p:nvSpPr>
        <p:spPr>
          <a:xfrm>
            <a:off x="822960" y="365760"/>
            <a:ext cx="7925504" cy="548640"/>
          </a:xfrm>
        </p:spPr>
        <p:txBody>
          <a:bodyPr/>
          <a:lstStyle/>
          <a:p>
            <a:pPr algn="ctr"/>
            <a:r>
              <a:rPr lang="ru-RU" dirty="0" smtClean="0"/>
              <a:t/>
            </a:r>
            <a:br>
              <a:rPr lang="ru-RU" dirty="0" smtClean="0"/>
            </a:br>
            <a:r>
              <a:rPr lang="ru-RU" dirty="0" smtClean="0"/>
              <a:t>Особенности </a:t>
            </a:r>
            <a:r>
              <a:rPr lang="ru-RU" dirty="0"/>
              <a:t>общения с </a:t>
            </a:r>
            <a:r>
              <a:rPr lang="ru-RU" dirty="0" err="1"/>
              <a:t>гиперактивными</a:t>
            </a:r>
            <a:r>
              <a:rPr lang="ru-RU" dirty="0"/>
              <a:t> детьми.</a:t>
            </a:r>
            <a:br>
              <a:rPr lang="ru-RU" dirty="0"/>
            </a:br>
            <a:endParaRPr lang="ru-RU" dirty="0"/>
          </a:p>
        </p:txBody>
      </p:sp>
      <p:sp>
        <p:nvSpPr>
          <p:cNvPr id="3" name="Объект 2"/>
          <p:cNvSpPr>
            <a:spLocks noGrp="1"/>
          </p:cNvSpPr>
          <p:nvPr>
            <p:ph idx="1"/>
          </p:nvPr>
        </p:nvSpPr>
        <p:spPr>
          <a:xfrm>
            <a:off x="107504" y="1196752"/>
            <a:ext cx="5909280" cy="5256584"/>
          </a:xfrm>
        </p:spPr>
        <p:txBody>
          <a:bodyPr>
            <a:normAutofit/>
          </a:bodyPr>
          <a:lstStyle/>
          <a:p>
            <a:r>
              <a:rPr lang="ru-RU" sz="1800" dirty="0" smtClean="0"/>
              <a:t>Несмотря </a:t>
            </a:r>
            <a:r>
              <a:rPr lang="ru-RU" sz="1800" dirty="0"/>
              <a:t>на всю свою любовь к ребенку, родители </a:t>
            </a:r>
            <a:r>
              <a:rPr lang="ru-RU" sz="1800" dirty="0" err="1"/>
              <a:t>гиперактивных</a:t>
            </a:r>
            <a:r>
              <a:rPr lang="ru-RU" sz="1800" dirty="0"/>
              <a:t> деток очень часто в общении с ними теряют последнее терпение и срываются. Некоторые мамы и папы просто – </a:t>
            </a:r>
            <a:r>
              <a:rPr lang="ru-RU" sz="1800" dirty="0" err="1"/>
              <a:t>напросто</a:t>
            </a:r>
            <a:r>
              <a:rPr lang="ru-RU" sz="1800" dirty="0"/>
              <a:t> махают на своего ребенка рукой, с тяжелым вздохом отмечая, что толку их него все равно не выйдет. Другие же родители, напротив, стараются дисциплинировать ребенка самыми строгими методами, достаточно жестко пресекая малейшие попытки неповиновения.</a:t>
            </a:r>
          </a:p>
          <a:p>
            <a:r>
              <a:rPr lang="ru-RU" sz="1800" dirty="0"/>
              <a:t>Нельзя сказать однозначно, какая тактика поведения родителей является более правильной – все зависит от конкретного случая и каждого конкретно взятого ребенка. Для кого-то «ежовые рукавицы» – единственный способ удержать ребенка в рамках, а для кого-то каждое грубое слово является настоящей психологической травмой. Внимательно наблюдайте за реакцией вашего ребенка на замечания – и вы очень быстро поймете, что для крохи нужно.</a:t>
            </a:r>
          </a:p>
        </p:txBody>
      </p:sp>
    </p:spTree>
    <p:extLst>
      <p:ext uri="{BB962C8B-B14F-4D97-AF65-F5344CB8AC3E}">
        <p14:creationId xmlns:p14="http://schemas.microsoft.com/office/powerpoint/2010/main" val="1241027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65760"/>
            <a:ext cx="8568952" cy="548640"/>
          </a:xfrm>
        </p:spPr>
        <p:txBody>
          <a:bodyPr/>
          <a:lstStyle/>
          <a:p>
            <a:pPr algn="ctr"/>
            <a:r>
              <a:rPr lang="ru-RU" dirty="0" smtClean="0"/>
              <a:t/>
            </a:r>
            <a:br>
              <a:rPr lang="ru-RU" dirty="0" smtClean="0"/>
            </a:br>
            <a:r>
              <a:rPr lang="ru-RU" dirty="0"/>
              <a:t/>
            </a:r>
            <a:br>
              <a:rPr lang="ru-RU" dirty="0"/>
            </a:br>
            <a:r>
              <a:rPr lang="ru-RU" dirty="0" smtClean="0"/>
              <a:t>общие </a:t>
            </a:r>
            <a:r>
              <a:rPr lang="ru-RU" dirty="0"/>
              <a:t>для всех детей рекомендации, облегчающие воспитание </a:t>
            </a:r>
            <a:r>
              <a:rPr lang="ru-RU" dirty="0" err="1"/>
              <a:t>гиперактивного</a:t>
            </a:r>
            <a:r>
              <a:rPr lang="ru-RU" dirty="0"/>
              <a:t> ребенка:</a:t>
            </a:r>
            <a:br>
              <a:rPr lang="ru-RU" dirty="0"/>
            </a:br>
            <a:endParaRPr lang="ru-RU" dirty="0"/>
          </a:p>
        </p:txBody>
      </p:sp>
      <p:sp>
        <p:nvSpPr>
          <p:cNvPr id="3" name="Текст 2"/>
          <p:cNvSpPr>
            <a:spLocks noGrp="1"/>
          </p:cNvSpPr>
          <p:nvPr>
            <p:ph type="body" idx="1"/>
          </p:nvPr>
        </p:nvSpPr>
        <p:spPr>
          <a:xfrm>
            <a:off x="395536" y="1412776"/>
            <a:ext cx="3888432" cy="792088"/>
          </a:xfrm>
        </p:spPr>
        <p:txBody>
          <a:bodyPr/>
          <a:lstStyle/>
          <a:p>
            <a:pPr algn="ctr"/>
            <a:r>
              <a:rPr lang="ru-RU" b="1" dirty="0"/>
              <a:t>Постановка задачи.</a:t>
            </a:r>
          </a:p>
          <a:p>
            <a:pPr algn="ctr"/>
            <a:endParaRPr lang="ru-RU" b="1" dirty="0"/>
          </a:p>
        </p:txBody>
      </p:sp>
      <p:sp>
        <p:nvSpPr>
          <p:cNvPr id="4" name="Объект 3"/>
          <p:cNvSpPr>
            <a:spLocks noGrp="1"/>
          </p:cNvSpPr>
          <p:nvPr>
            <p:ph sz="half" idx="2"/>
          </p:nvPr>
        </p:nvSpPr>
        <p:spPr>
          <a:xfrm>
            <a:off x="323528" y="2132856"/>
            <a:ext cx="3960440" cy="4248472"/>
          </a:xfrm>
        </p:spPr>
        <p:txBody>
          <a:bodyPr>
            <a:noAutofit/>
          </a:bodyPr>
          <a:lstStyle/>
          <a:p>
            <a:r>
              <a:rPr lang="ru-RU" sz="1800" dirty="0" smtClean="0"/>
              <a:t>Особенности </a:t>
            </a:r>
            <a:r>
              <a:rPr lang="ru-RU" sz="1800" dirty="0"/>
              <a:t>развития деток с синдромом </a:t>
            </a:r>
            <a:r>
              <a:rPr lang="ru-RU" sz="1800" dirty="0" err="1"/>
              <a:t>гиперактивности</a:t>
            </a:r>
            <a:r>
              <a:rPr lang="ru-RU" sz="1800" dirty="0"/>
              <a:t> таковы, что логическое и абстрактное мышление у них развиты намного хуже. Именно поэтому такому ребенку необходимо ставить только четко обозначенную задачу. Предложения должны быть максимально краткими, не несущими никакой излишней смысловой нагрузки. Старайтесь избегать длинных предложений</a:t>
            </a:r>
            <a:r>
              <a:rPr lang="ru-RU" sz="1800" dirty="0" smtClean="0"/>
              <a:t>.</a:t>
            </a:r>
            <a:endParaRPr lang="ru-RU" sz="1800" dirty="0"/>
          </a:p>
        </p:txBody>
      </p:sp>
      <p:sp>
        <p:nvSpPr>
          <p:cNvPr id="5" name="Текст 4"/>
          <p:cNvSpPr>
            <a:spLocks noGrp="1"/>
          </p:cNvSpPr>
          <p:nvPr>
            <p:ph type="body" sz="quarter" idx="3"/>
          </p:nvPr>
        </p:nvSpPr>
        <p:spPr>
          <a:xfrm>
            <a:off x="4788024" y="1628800"/>
            <a:ext cx="4048448" cy="548640"/>
          </a:xfrm>
        </p:spPr>
        <p:txBody>
          <a:bodyPr>
            <a:normAutofit fontScale="47500" lnSpcReduction="20000"/>
          </a:bodyPr>
          <a:lstStyle/>
          <a:p>
            <a:endParaRPr lang="ru-RU" dirty="0" smtClean="0"/>
          </a:p>
          <a:p>
            <a:pPr algn="ctr"/>
            <a:r>
              <a:rPr lang="ru-RU" sz="2600" b="1" dirty="0" smtClean="0"/>
              <a:t>Последовательность </a:t>
            </a:r>
            <a:r>
              <a:rPr lang="ru-RU" sz="2600" b="1" dirty="0"/>
              <a:t>указаний.</a:t>
            </a:r>
          </a:p>
          <a:p>
            <a:endParaRPr lang="ru-RU" sz="2600" b="1" dirty="0"/>
          </a:p>
        </p:txBody>
      </p:sp>
      <p:sp>
        <p:nvSpPr>
          <p:cNvPr id="6" name="Объект 5"/>
          <p:cNvSpPr>
            <a:spLocks noGrp="1"/>
          </p:cNvSpPr>
          <p:nvPr>
            <p:ph sz="quarter" idx="4"/>
          </p:nvPr>
        </p:nvSpPr>
        <p:spPr>
          <a:xfrm>
            <a:off x="4860032" y="2060848"/>
            <a:ext cx="3832424" cy="3887392"/>
          </a:xfrm>
        </p:spPr>
        <p:txBody>
          <a:bodyPr>
            <a:normAutofit fontScale="77500" lnSpcReduction="20000"/>
          </a:bodyPr>
          <a:lstStyle/>
          <a:p>
            <a:r>
              <a:rPr lang="ru-RU" dirty="0" smtClean="0"/>
              <a:t>Крайне </a:t>
            </a:r>
            <a:r>
              <a:rPr lang="ru-RU" dirty="0"/>
              <a:t>не рекомендуется давать ребенку с синдромом </a:t>
            </a:r>
            <a:r>
              <a:rPr lang="ru-RU" dirty="0" err="1"/>
              <a:t>гиперактивности</a:t>
            </a:r>
            <a:r>
              <a:rPr lang="ru-RU" dirty="0"/>
              <a:t> сразу несколько заданий, например: «собери игрушки, вымой руки и иди обедать». Воспринять всю информацию сразу ребенку будет довольно сложно и, скорее всего, он не выполнит ни одного поручения, отвлекшись на что – </a:t>
            </a:r>
            <a:r>
              <a:rPr lang="ru-RU" dirty="0" err="1"/>
              <a:t>нибудь</a:t>
            </a:r>
            <a:r>
              <a:rPr lang="ru-RU" dirty="0"/>
              <a:t> другое. Гораздо разумнее давать эти указания крохе в логической последовательности.</a:t>
            </a:r>
          </a:p>
          <a:p>
            <a:endParaRPr lang="ru-RU" dirty="0"/>
          </a:p>
        </p:txBody>
      </p:sp>
    </p:spTree>
    <p:extLst>
      <p:ext uri="{BB962C8B-B14F-4D97-AF65-F5344CB8AC3E}">
        <p14:creationId xmlns:p14="http://schemas.microsoft.com/office/powerpoint/2010/main" val="2895592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Рекомендации для родителей</a:t>
            </a:r>
            <a:endParaRPr lang="ru-RU" dirty="0"/>
          </a:p>
        </p:txBody>
      </p:sp>
      <p:sp>
        <p:nvSpPr>
          <p:cNvPr id="3" name="Текст 2"/>
          <p:cNvSpPr>
            <a:spLocks noGrp="1"/>
          </p:cNvSpPr>
          <p:nvPr>
            <p:ph type="body" idx="1"/>
          </p:nvPr>
        </p:nvSpPr>
        <p:spPr>
          <a:xfrm>
            <a:off x="323528" y="1196752"/>
            <a:ext cx="3672408" cy="980688"/>
          </a:xfrm>
        </p:spPr>
        <p:txBody>
          <a:bodyPr>
            <a:noAutofit/>
          </a:bodyPr>
          <a:lstStyle/>
          <a:p>
            <a:endParaRPr lang="ru-RU" sz="1600" dirty="0" smtClean="0"/>
          </a:p>
          <a:p>
            <a:r>
              <a:rPr lang="ru-RU" sz="1600" b="1" dirty="0" smtClean="0"/>
              <a:t>Очерчивайте </a:t>
            </a:r>
            <a:r>
              <a:rPr lang="ru-RU" sz="1600" b="1" dirty="0"/>
              <a:t>временные рамки.</a:t>
            </a:r>
          </a:p>
          <a:p>
            <a:endParaRPr lang="ru-RU" sz="1600" dirty="0"/>
          </a:p>
        </p:txBody>
      </p:sp>
      <p:sp>
        <p:nvSpPr>
          <p:cNvPr id="4" name="Объект 3"/>
          <p:cNvSpPr>
            <a:spLocks noGrp="1"/>
          </p:cNvSpPr>
          <p:nvPr>
            <p:ph sz="half" idx="2"/>
          </p:nvPr>
        </p:nvSpPr>
        <p:spPr>
          <a:xfrm>
            <a:off x="323528" y="2060848"/>
            <a:ext cx="3744416" cy="3541008"/>
          </a:xfrm>
        </p:spPr>
        <p:txBody>
          <a:bodyPr>
            <a:normAutofit fontScale="70000" lnSpcReduction="20000"/>
          </a:bodyPr>
          <a:lstStyle/>
          <a:p>
            <a:r>
              <a:rPr lang="ru-RU" dirty="0" smtClean="0"/>
              <a:t>У </a:t>
            </a:r>
            <a:r>
              <a:rPr lang="ru-RU" dirty="0"/>
              <a:t>таких детей очень смутное представление о чувстве времени, поэтому сами следите за временем, отведенным на выполнение каждого вашего поручения. Кстати говоря, если вы хотите забрать малыша с улицы, покормить, уложить спать – всегда предупреждайте его минут за пять до этого вашего действия. И это касается не только детишек с синдромом повышенной </a:t>
            </a:r>
            <a:r>
              <a:rPr lang="ru-RU" dirty="0" err="1"/>
              <a:t>гиперактивности</a:t>
            </a:r>
            <a:r>
              <a:rPr lang="ru-RU" dirty="0"/>
              <a:t>, но и всех остальных</a:t>
            </a:r>
            <a:r>
              <a:rPr lang="ru-RU" dirty="0" smtClean="0"/>
              <a:t>.</a:t>
            </a:r>
            <a:endParaRPr lang="ru-RU" dirty="0"/>
          </a:p>
        </p:txBody>
      </p:sp>
      <p:sp>
        <p:nvSpPr>
          <p:cNvPr id="5" name="Текст 4"/>
          <p:cNvSpPr>
            <a:spLocks noGrp="1"/>
          </p:cNvSpPr>
          <p:nvPr>
            <p:ph type="body" sz="quarter" idx="3"/>
          </p:nvPr>
        </p:nvSpPr>
        <p:spPr>
          <a:xfrm>
            <a:off x="5220072" y="1196752"/>
            <a:ext cx="3688408" cy="891560"/>
          </a:xfrm>
        </p:spPr>
        <p:txBody>
          <a:bodyPr>
            <a:normAutofit/>
          </a:bodyPr>
          <a:lstStyle/>
          <a:p>
            <a:endParaRPr lang="ru-RU" b="1" dirty="0" smtClean="0"/>
          </a:p>
          <a:p>
            <a:r>
              <a:rPr lang="ru-RU" b="1" dirty="0" smtClean="0"/>
              <a:t>Правильно </a:t>
            </a:r>
            <a:r>
              <a:rPr lang="ru-RU" b="1" dirty="0"/>
              <a:t>говорите “нет”.</a:t>
            </a:r>
          </a:p>
          <a:p>
            <a:endParaRPr lang="ru-RU" b="1" dirty="0"/>
          </a:p>
        </p:txBody>
      </p:sp>
      <p:sp>
        <p:nvSpPr>
          <p:cNvPr id="6" name="Объект 5"/>
          <p:cNvSpPr>
            <a:spLocks noGrp="1"/>
          </p:cNvSpPr>
          <p:nvPr>
            <p:ph sz="quarter" idx="4"/>
          </p:nvPr>
        </p:nvSpPr>
        <p:spPr>
          <a:xfrm>
            <a:off x="5004048" y="1988840"/>
            <a:ext cx="3704456" cy="3469000"/>
          </a:xfrm>
        </p:spPr>
        <p:txBody>
          <a:bodyPr>
            <a:normAutofit fontScale="70000" lnSpcReduction="20000"/>
          </a:bodyPr>
          <a:lstStyle/>
          <a:p>
            <a:r>
              <a:rPr lang="ru-RU" dirty="0"/>
              <a:t>Собственного говоря, как раз слово «нет» употреблять и нельзя. Запрещая что-либо малышу, стройте свои предложения таким образом, чтобы в нем не присутствовало отрицание. Например, если вы хотите, чтобы ребенок не бегал по траве, не стоит говорить ему: « Не бегай по траве!». Гораздо больший эффект возымеет следующая фраза: «Иди на дорожку». И, разумеется, во всех, даже конфликтных, ситуациях родители должны сохранять спокойствие.</a:t>
            </a:r>
          </a:p>
          <a:p>
            <a:endParaRPr lang="ru-RU" dirty="0"/>
          </a:p>
        </p:txBody>
      </p:sp>
    </p:spTree>
    <p:extLst>
      <p:ext uri="{BB962C8B-B14F-4D97-AF65-F5344CB8AC3E}">
        <p14:creationId xmlns:p14="http://schemas.microsoft.com/office/powerpoint/2010/main" val="2813153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980728"/>
            <a:ext cx="4368214" cy="3960440"/>
          </a:xfrm>
          <a:prstGeom prst="rect">
            <a:avLst/>
          </a:prstGeom>
        </p:spPr>
      </p:pic>
      <p:sp>
        <p:nvSpPr>
          <p:cNvPr id="2" name="Заголовок 1"/>
          <p:cNvSpPr>
            <a:spLocks noGrp="1"/>
          </p:cNvSpPr>
          <p:nvPr>
            <p:ph type="title"/>
          </p:nvPr>
        </p:nvSpPr>
        <p:spPr/>
        <p:txBody>
          <a:bodyPr/>
          <a:lstStyle/>
          <a:p>
            <a:pPr algn="ctr"/>
            <a:r>
              <a:rPr lang="ru-RU" dirty="0" smtClean="0"/>
              <a:t/>
            </a:r>
            <a:br>
              <a:rPr lang="ru-RU" dirty="0" smtClean="0"/>
            </a:br>
            <a:r>
              <a:rPr lang="ru-RU" dirty="0" smtClean="0"/>
              <a:t>Как </a:t>
            </a:r>
            <a:r>
              <a:rPr lang="ru-RU" dirty="0"/>
              <a:t>успокоить </a:t>
            </a:r>
            <a:r>
              <a:rPr lang="ru-RU" dirty="0" err="1"/>
              <a:t>гиперактивного</a:t>
            </a:r>
            <a:r>
              <a:rPr lang="ru-RU" dirty="0"/>
              <a:t> ребенка.</a:t>
            </a:r>
            <a:br>
              <a:rPr lang="ru-RU" dirty="0"/>
            </a:br>
            <a:endParaRPr lang="ru-RU" dirty="0"/>
          </a:p>
        </p:txBody>
      </p:sp>
      <p:sp>
        <p:nvSpPr>
          <p:cNvPr id="3" name="Объект 2"/>
          <p:cNvSpPr>
            <a:spLocks noGrp="1"/>
          </p:cNvSpPr>
          <p:nvPr>
            <p:ph idx="1"/>
          </p:nvPr>
        </p:nvSpPr>
        <p:spPr>
          <a:xfrm>
            <a:off x="0" y="980728"/>
            <a:ext cx="5436096" cy="5352708"/>
          </a:xfrm>
        </p:spPr>
        <p:txBody>
          <a:bodyPr>
            <a:normAutofit lnSpcReduction="10000"/>
          </a:bodyPr>
          <a:lstStyle/>
          <a:p>
            <a:r>
              <a:rPr lang="ru-RU" sz="1800" dirty="0" smtClean="0"/>
              <a:t>Если </a:t>
            </a:r>
            <a:r>
              <a:rPr lang="ru-RU" sz="1800" dirty="0"/>
              <a:t>ваш малыш чрезмерно </a:t>
            </a:r>
            <a:r>
              <a:rPr lang="ru-RU" sz="1800" dirty="0" err="1"/>
              <a:t>перевозбудился</a:t>
            </a:r>
            <a:r>
              <a:rPr lang="ru-RU" sz="1800" dirty="0"/>
              <a:t>, постарайтесь сменить обстановку на более спокойную, например, уведите ребенка в другую комнату, предложите ему водички, спокойно поговорите с ним на любую отвлеченную тему.</a:t>
            </a:r>
          </a:p>
          <a:p>
            <a:r>
              <a:rPr lang="ru-RU" sz="1800" dirty="0"/>
              <a:t>Заканчивая разговор про детскую </a:t>
            </a:r>
            <a:r>
              <a:rPr lang="ru-RU" sz="1800" dirty="0" err="1"/>
              <a:t>гиперактивность</a:t>
            </a:r>
            <a:r>
              <a:rPr lang="ru-RU" sz="1800" dirty="0"/>
              <a:t>, хотелось бы еще раз напомнить родителям о том, что они не одиноки – рядом с вами есть и квалифицированные врачи – неврологи, которые точно знают, как лечить </a:t>
            </a:r>
            <a:r>
              <a:rPr lang="ru-RU" sz="1800" dirty="0" err="1"/>
              <a:t>гиперактивность</a:t>
            </a:r>
            <a:r>
              <a:rPr lang="ru-RU" sz="1800" dirty="0"/>
              <a:t> у детей. Правильно подобранный комплексный курс терапии может в значительной степени улучшить состояние ребенка. Помимо врачей неврологов, вы можете обратиться за помощью к детским психологам, которые подскажут вам, как воспитывать </a:t>
            </a:r>
            <a:r>
              <a:rPr lang="ru-RU" sz="1800" dirty="0" err="1"/>
              <a:t>гиперактивного</a:t>
            </a:r>
            <a:r>
              <a:rPr lang="ru-RU" sz="1800" dirty="0"/>
              <a:t> ребенка. И помните – ваш малыш ничуть не хуже других деток, просто он особенный. Удачи вам и терпения!</a:t>
            </a:r>
          </a:p>
        </p:txBody>
      </p:sp>
    </p:spTree>
    <p:extLst>
      <p:ext uri="{BB962C8B-B14F-4D97-AF65-F5344CB8AC3E}">
        <p14:creationId xmlns:p14="http://schemas.microsoft.com/office/powerpoint/2010/main" val="1596558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604" r="16604"/>
          <a:stretch>
            <a:fillRect/>
          </a:stretch>
        </p:blipFill>
        <p:spPr/>
      </p:pic>
      <p:sp>
        <p:nvSpPr>
          <p:cNvPr id="3" name="Заголовок 2"/>
          <p:cNvSpPr>
            <a:spLocks noGrp="1"/>
          </p:cNvSpPr>
          <p:nvPr>
            <p:ph type="title"/>
          </p:nvPr>
        </p:nvSpPr>
        <p:spPr/>
        <p:txBody>
          <a:bodyPr/>
          <a:lstStyle/>
          <a:p>
            <a:r>
              <a:rPr lang="ru-RU" dirty="0" smtClean="0"/>
              <a:t>Спасибо за внимание! </a:t>
            </a:r>
            <a:br>
              <a:rPr lang="ru-RU" dirty="0" smtClean="0"/>
            </a:br>
            <a:endParaRPr lang="ru-RU" dirty="0"/>
          </a:p>
        </p:txBody>
      </p:sp>
      <p:sp>
        <p:nvSpPr>
          <p:cNvPr id="4" name="Текст 3"/>
          <p:cNvSpPr>
            <a:spLocks noGrp="1"/>
          </p:cNvSpPr>
          <p:nvPr>
            <p:ph type="body" sz="half" idx="2"/>
          </p:nvPr>
        </p:nvSpPr>
        <p:spPr/>
        <p:txBody>
          <a:bodyPr/>
          <a:lstStyle/>
          <a:p>
            <a:r>
              <a:rPr lang="ru-RU" dirty="0" smtClean="0"/>
              <a:t>Март 2017 год</a:t>
            </a:r>
            <a:endParaRPr lang="ru-RU" dirty="0"/>
          </a:p>
        </p:txBody>
      </p:sp>
    </p:spTree>
    <p:extLst>
      <p:ext uri="{BB962C8B-B14F-4D97-AF65-F5344CB8AC3E}">
        <p14:creationId xmlns:p14="http://schemas.microsoft.com/office/powerpoint/2010/main" val="1612538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Что это такое?</a:t>
            </a:r>
            <a:endParaRPr lang="ru-RU" dirty="0"/>
          </a:p>
        </p:txBody>
      </p:sp>
      <p:sp>
        <p:nvSpPr>
          <p:cNvPr id="3" name="Объект 2"/>
          <p:cNvSpPr>
            <a:spLocks noGrp="1"/>
          </p:cNvSpPr>
          <p:nvPr>
            <p:ph idx="1"/>
          </p:nvPr>
        </p:nvSpPr>
        <p:spPr>
          <a:xfrm>
            <a:off x="251520" y="836712"/>
            <a:ext cx="4608512" cy="4056564"/>
          </a:xfrm>
        </p:spPr>
        <p:txBody>
          <a:bodyPr>
            <a:normAutofit fontScale="85000" lnSpcReduction="20000"/>
          </a:bodyPr>
          <a:lstStyle/>
          <a:p>
            <a:r>
              <a:rPr lang="ru-RU" sz="2000" dirty="0"/>
              <a:t>Такое понятие как синдром </a:t>
            </a:r>
            <a:r>
              <a:rPr lang="ru-RU" sz="2000" dirty="0" err="1"/>
              <a:t>гиперактивности</a:t>
            </a:r>
            <a:r>
              <a:rPr lang="ru-RU" sz="2000" dirty="0"/>
              <a:t> известен всем родителям, у которых растут маленькие дети. В последнее время встречается все большее и большее количество детишек, у которых диагностируется данное нарушение работы центральной нервной системы. Статистические данные врачей – педиатров и педагогов – психологов свидетельствуют о том, что </a:t>
            </a:r>
            <a:r>
              <a:rPr lang="ru-RU" sz="2000" dirty="0" err="1"/>
              <a:t>гиперактивность</a:t>
            </a:r>
            <a:r>
              <a:rPr lang="ru-RU" sz="2000" dirty="0"/>
              <a:t> встречается примерно у 39% всех детишек дошкольного возраста, и примерно у 57% всех детей школьного возраста.</a:t>
            </a:r>
          </a:p>
          <a:p>
            <a:r>
              <a:rPr lang="ru-RU" sz="2000" dirty="0"/>
              <a:t>Синдром </a:t>
            </a:r>
            <a:r>
              <a:rPr lang="ru-RU" sz="2000" dirty="0" err="1"/>
              <a:t>гиперактивности</a:t>
            </a:r>
            <a:r>
              <a:rPr lang="ru-RU" sz="2000" dirty="0"/>
              <a:t> имеет достаточно большое количество проявлений. Итак, </a:t>
            </a:r>
            <a:r>
              <a:rPr lang="ru-RU" sz="2000" dirty="0" err="1"/>
              <a:t>гиперактивный</a:t>
            </a:r>
            <a:r>
              <a:rPr lang="ru-RU" sz="2000" dirty="0"/>
              <a:t> ребенок – симптомы</a:t>
            </a:r>
            <a:r>
              <a:rPr lang="ru-RU"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980728"/>
            <a:ext cx="4104456" cy="4105275"/>
          </a:xfrm>
          <a:prstGeom prst="rect">
            <a:avLst/>
          </a:prstGeom>
        </p:spPr>
      </p:pic>
    </p:spTree>
    <p:extLst>
      <p:ext uri="{BB962C8B-B14F-4D97-AF65-F5344CB8AC3E}">
        <p14:creationId xmlns:p14="http://schemas.microsoft.com/office/powerpoint/2010/main" val="300173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r>
            <a:br>
              <a:rPr lang="ru-RU" dirty="0" smtClean="0"/>
            </a:br>
            <a:r>
              <a:rPr lang="ru-RU" dirty="0" smtClean="0"/>
              <a:t>Дефицит </a:t>
            </a:r>
            <a:r>
              <a:rPr lang="ru-RU" dirty="0"/>
              <a:t>внимания.</a:t>
            </a:r>
            <a:br>
              <a:rPr lang="ru-RU" dirty="0"/>
            </a:br>
            <a:endParaRPr lang="ru-RU" dirty="0"/>
          </a:p>
        </p:txBody>
      </p:sp>
      <p:sp>
        <p:nvSpPr>
          <p:cNvPr id="3" name="Объект 2"/>
          <p:cNvSpPr>
            <a:spLocks noGrp="1"/>
          </p:cNvSpPr>
          <p:nvPr>
            <p:ph idx="1"/>
          </p:nvPr>
        </p:nvSpPr>
        <p:spPr>
          <a:xfrm>
            <a:off x="26221" y="908720"/>
            <a:ext cx="4689795" cy="4704636"/>
          </a:xfrm>
        </p:spPr>
        <p:txBody>
          <a:bodyPr>
            <a:noAutofit/>
          </a:bodyPr>
          <a:lstStyle/>
          <a:p>
            <a:r>
              <a:rPr lang="ru-RU" sz="2400" dirty="0" smtClean="0"/>
              <a:t>Ребенок</a:t>
            </a:r>
            <a:r>
              <a:rPr lang="ru-RU" sz="2400" dirty="0"/>
              <a:t>, страдающий синдромом </a:t>
            </a:r>
            <a:r>
              <a:rPr lang="ru-RU" sz="2400" dirty="0" err="1"/>
              <a:t>гиперактивности</a:t>
            </a:r>
            <a:r>
              <a:rPr lang="ru-RU" sz="2400" dirty="0"/>
              <a:t>, не может длительное время концентрировать свое внимание на каком – либо одном занятии, будь то рисование, игра или даже просмотр телевизионных передач. Именно из-за дефицита внимания детки с синдромом </a:t>
            </a:r>
            <a:r>
              <a:rPr lang="ru-RU" sz="2400" dirty="0" err="1"/>
              <a:t>гиперактивности</a:t>
            </a:r>
            <a:r>
              <a:rPr lang="ru-RU" sz="2400" dirty="0"/>
              <a:t> зачастую испытывают затруднения с обучением.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052736"/>
            <a:ext cx="4267950" cy="3958009"/>
          </a:xfrm>
          <a:prstGeom prst="rect">
            <a:avLst/>
          </a:prstGeom>
        </p:spPr>
      </p:pic>
    </p:spTree>
    <p:extLst>
      <p:ext uri="{BB962C8B-B14F-4D97-AF65-F5344CB8AC3E}">
        <p14:creationId xmlns:p14="http://schemas.microsoft.com/office/powerpoint/2010/main" val="22231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67544" y="908720"/>
            <a:ext cx="3555816" cy="4131920"/>
          </a:xfrm>
        </p:spPr>
        <p:txBody>
          <a:bodyPr>
            <a:normAutofit fontScale="77500" lnSpcReduction="20000"/>
          </a:bodyPr>
          <a:lstStyle/>
          <a:p>
            <a:r>
              <a:rPr lang="ru-RU" dirty="0" smtClean="0"/>
              <a:t>Разумеется</a:t>
            </a:r>
            <a:r>
              <a:rPr lang="ru-RU" dirty="0"/>
              <a:t>, практически все детки – и спокойные, и не очень – время от времени позволяют себе бурные проявления эмоций. Однако дети с синдромом </a:t>
            </a:r>
            <a:r>
              <a:rPr lang="ru-RU" dirty="0" err="1"/>
              <a:t>гиперактивности</a:t>
            </a:r>
            <a:r>
              <a:rPr lang="ru-RU" dirty="0"/>
              <a:t> особенно часто теряют контроль над своими эмоциями, зачастую пугая импульсивностью даже своих привыкших ко всему родителей.</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00588" y="1268760"/>
            <a:ext cx="3903860" cy="3600399"/>
          </a:xfrm>
        </p:spPr>
      </p:pic>
      <p:sp>
        <p:nvSpPr>
          <p:cNvPr id="4" name="Заголовок 3"/>
          <p:cNvSpPr>
            <a:spLocks noGrp="1"/>
          </p:cNvSpPr>
          <p:nvPr>
            <p:ph type="title"/>
          </p:nvPr>
        </p:nvSpPr>
        <p:spPr/>
        <p:txBody>
          <a:bodyPr/>
          <a:lstStyle/>
          <a:p>
            <a:r>
              <a:rPr lang="ru-RU" dirty="0" smtClean="0"/>
              <a:t/>
            </a:r>
            <a:br>
              <a:rPr lang="ru-RU" dirty="0" smtClean="0"/>
            </a:br>
            <a:r>
              <a:rPr lang="ru-RU" dirty="0" smtClean="0"/>
              <a:t>Излишняя </a:t>
            </a:r>
            <a:r>
              <a:rPr lang="ru-RU" dirty="0"/>
              <a:t>импульсивность ребенка.</a:t>
            </a:r>
            <a:br>
              <a:rPr lang="ru-RU" dirty="0"/>
            </a:br>
            <a:endParaRPr lang="ru-RU" dirty="0"/>
          </a:p>
        </p:txBody>
      </p:sp>
    </p:spTree>
    <p:extLst>
      <p:ext uri="{BB962C8B-B14F-4D97-AF65-F5344CB8AC3E}">
        <p14:creationId xmlns:p14="http://schemas.microsoft.com/office/powerpoint/2010/main" val="1956191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395536" y="1052736"/>
            <a:ext cx="4104456" cy="4347944"/>
          </a:xfrm>
        </p:spPr>
        <p:txBody>
          <a:bodyPr>
            <a:normAutofit fontScale="62500" lnSpcReduction="20000"/>
          </a:bodyPr>
          <a:lstStyle/>
          <a:p>
            <a:r>
              <a:rPr lang="ru-RU" dirty="0" smtClean="0"/>
              <a:t>Деток </a:t>
            </a:r>
            <a:r>
              <a:rPr lang="ru-RU" dirty="0"/>
              <a:t>с синдромом </a:t>
            </a:r>
            <a:r>
              <a:rPr lang="ru-RU" dirty="0" err="1"/>
              <a:t>гиперактивности</a:t>
            </a:r>
            <a:r>
              <a:rPr lang="ru-RU" dirty="0"/>
              <a:t> любой специалист без особого труда определит даже в огромной толпе ребятишек. Такие детки не просто подвижны, они просто сверх активны. Малыша практически невозможно увидеть в спокойном состоянии – он постоянно находится в движении. Либо он бегает, либо прыгает, либо приплясывает на месте, если уж его и заставили посидеть. Все в этом ребенке выдает эту самую </a:t>
            </a:r>
            <a:r>
              <a:rPr lang="ru-RU" dirty="0" err="1"/>
              <a:t>гиперактивность</a:t>
            </a:r>
            <a:r>
              <a:rPr lang="ru-RU" dirty="0"/>
              <a:t> – постоянно находящиеся в движении кисти рук, бегающие глазки, выражение лица, мимика.</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0588" y="1124745"/>
            <a:ext cx="4119884" cy="3672408"/>
          </a:xfrm>
        </p:spPr>
      </p:pic>
      <p:sp>
        <p:nvSpPr>
          <p:cNvPr id="4" name="Заголовок 3"/>
          <p:cNvSpPr>
            <a:spLocks noGrp="1"/>
          </p:cNvSpPr>
          <p:nvPr>
            <p:ph type="title"/>
          </p:nvPr>
        </p:nvSpPr>
        <p:spPr>
          <a:xfrm>
            <a:off x="822960" y="188640"/>
            <a:ext cx="7520940" cy="725760"/>
          </a:xfrm>
        </p:spPr>
        <p:txBody>
          <a:bodyPr/>
          <a:lstStyle/>
          <a:p>
            <a:pPr algn="ctr"/>
            <a:r>
              <a:rPr lang="ru-RU" dirty="0" smtClean="0"/>
              <a:t/>
            </a:r>
            <a:br>
              <a:rPr lang="ru-RU" dirty="0" smtClean="0"/>
            </a:br>
            <a:r>
              <a:rPr lang="ru-RU" dirty="0" smtClean="0"/>
              <a:t>Повышенная </a:t>
            </a:r>
            <a:r>
              <a:rPr lang="ru-RU" dirty="0"/>
              <a:t>двигательная активность ребенка.</a:t>
            </a:r>
            <a:br>
              <a:rPr lang="ru-RU" dirty="0"/>
            </a:br>
            <a:endParaRPr lang="ru-RU" dirty="0"/>
          </a:p>
        </p:txBody>
      </p:sp>
    </p:spTree>
    <p:extLst>
      <p:ext uri="{BB962C8B-B14F-4D97-AF65-F5344CB8AC3E}">
        <p14:creationId xmlns:p14="http://schemas.microsoft.com/office/powerpoint/2010/main" val="222381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r>
            <a:br>
              <a:rPr lang="ru-RU" dirty="0" smtClean="0"/>
            </a:br>
            <a:r>
              <a:rPr lang="ru-RU" dirty="0" smtClean="0"/>
              <a:t>Время </a:t>
            </a:r>
            <a:r>
              <a:rPr lang="ru-RU" dirty="0"/>
              <a:t>проявления у ребенка синдрома </a:t>
            </a:r>
            <a:r>
              <a:rPr lang="ru-RU" dirty="0" err="1"/>
              <a:t>гиперактивности</a:t>
            </a:r>
            <a:r>
              <a:rPr lang="ru-RU" dirty="0"/>
              <a:t>.</a:t>
            </a:r>
            <a:br>
              <a:rPr lang="ru-RU" dirty="0"/>
            </a:br>
            <a:endParaRPr lang="ru-RU" dirty="0"/>
          </a:p>
        </p:txBody>
      </p:sp>
      <p:sp>
        <p:nvSpPr>
          <p:cNvPr id="3" name="Объект 2"/>
          <p:cNvSpPr>
            <a:spLocks noGrp="1"/>
          </p:cNvSpPr>
          <p:nvPr>
            <p:ph idx="1"/>
          </p:nvPr>
        </p:nvSpPr>
        <p:spPr>
          <a:xfrm>
            <a:off x="107504" y="1100628"/>
            <a:ext cx="5976664" cy="4992668"/>
          </a:xfrm>
        </p:spPr>
        <p:txBody>
          <a:bodyPr>
            <a:normAutofit/>
          </a:bodyPr>
          <a:lstStyle/>
          <a:p>
            <a:r>
              <a:rPr lang="ru-RU" sz="2000" dirty="0" smtClean="0"/>
              <a:t>Существует </a:t>
            </a:r>
            <a:r>
              <a:rPr lang="ru-RU" sz="2000" dirty="0"/>
              <a:t>ошибочное мнение о том, что первые проявления признаков синдрома </a:t>
            </a:r>
            <a:r>
              <a:rPr lang="ru-RU" sz="2000" dirty="0" err="1"/>
              <a:t>гиперактивности</a:t>
            </a:r>
            <a:r>
              <a:rPr lang="ru-RU" sz="2000" dirty="0"/>
              <a:t> у малыша можно обнаружить не ранее, чем малышу исполнится два года. Однако и врачи, и родители деток, страдающих синдромом </a:t>
            </a:r>
            <a:r>
              <a:rPr lang="ru-RU" sz="2000" dirty="0" err="1"/>
              <a:t>гиперактивности</a:t>
            </a:r>
            <a:r>
              <a:rPr lang="ru-RU" sz="2000" dirty="0"/>
              <a:t>, в один голос утверждают обратное.</a:t>
            </a:r>
          </a:p>
          <a:p>
            <a:r>
              <a:rPr lang="ru-RU" sz="2000" dirty="0"/>
              <a:t>Первые проявления синдрома </a:t>
            </a:r>
            <a:r>
              <a:rPr lang="ru-RU" sz="2000" dirty="0" err="1"/>
              <a:t>гиперактивности</a:t>
            </a:r>
            <a:r>
              <a:rPr lang="ru-RU" sz="2000" dirty="0"/>
              <a:t> можно обнаружить уже впервые дни после появления крохи на свет. Такие новорожденные крохи очень мало спят, при этом их сон поверхностный и беспокойный, они очень много и достаточно сильно плачут, а во время бодрствования они очень подвижны и напоминают эдакие шарики ртути.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983" y="1412776"/>
            <a:ext cx="3358299" cy="3429000"/>
          </a:xfrm>
          <a:prstGeom prst="rect">
            <a:avLst/>
          </a:prstGeom>
        </p:spPr>
      </p:pic>
    </p:spTree>
    <p:extLst>
      <p:ext uri="{BB962C8B-B14F-4D97-AF65-F5344CB8AC3E}">
        <p14:creationId xmlns:p14="http://schemas.microsoft.com/office/powerpoint/2010/main" val="469122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234" y="1340768"/>
            <a:ext cx="3477766" cy="3477766"/>
          </a:xfrm>
          <a:prstGeom prst="rect">
            <a:avLst/>
          </a:prstGeom>
        </p:spPr>
      </p:pic>
      <p:sp>
        <p:nvSpPr>
          <p:cNvPr id="2" name="Заголовок 1"/>
          <p:cNvSpPr>
            <a:spLocks noGrp="1"/>
          </p:cNvSpPr>
          <p:nvPr>
            <p:ph type="title"/>
          </p:nvPr>
        </p:nvSpPr>
        <p:spPr/>
        <p:txBody>
          <a:bodyPr/>
          <a:lstStyle/>
          <a:p>
            <a:pPr algn="ctr"/>
            <a:r>
              <a:rPr lang="ru-RU" dirty="0" smtClean="0"/>
              <a:t>Поведение в процессе роста</a:t>
            </a:r>
            <a:endParaRPr lang="ru-RU" dirty="0"/>
          </a:p>
        </p:txBody>
      </p:sp>
      <p:sp>
        <p:nvSpPr>
          <p:cNvPr id="3" name="Объект 2"/>
          <p:cNvSpPr>
            <a:spLocks noGrp="1"/>
          </p:cNvSpPr>
          <p:nvPr>
            <p:ph idx="1"/>
          </p:nvPr>
        </p:nvSpPr>
        <p:spPr>
          <a:xfrm>
            <a:off x="0" y="836712"/>
            <a:ext cx="6557352" cy="4560620"/>
          </a:xfrm>
        </p:spPr>
        <p:txBody>
          <a:bodyPr>
            <a:noAutofit/>
          </a:bodyPr>
          <a:lstStyle/>
          <a:p>
            <a:r>
              <a:rPr lang="ru-RU" sz="1800" dirty="0"/>
              <a:t>По мере роста малыш напоминает своим родителям стихийное бедствие – они буквально «выпрыгивают» из колясок, кроваток, пытаются выбраться из манежей. Опрокинутые чашки, разбитая посуда, выломанные из </a:t>
            </a:r>
            <a:r>
              <a:rPr lang="ru-RU" sz="1800" dirty="0" err="1"/>
              <a:t>боковинок</a:t>
            </a:r>
            <a:r>
              <a:rPr lang="ru-RU" sz="1800" dirty="0"/>
              <a:t> кровати прутики, опрокинутые цветочные горшки и оборванные шторы – неприятности сыплются на такого малютку, словно из сказочного рога изобилия.</a:t>
            </a:r>
          </a:p>
          <a:p>
            <a:r>
              <a:rPr lang="ru-RU" sz="1800" dirty="0"/>
              <a:t>Уже подросший кроха, как говорилось ранее, ни минуты не может посидеть на одном месте, дослушать до конца сказку или дать маме постричь ногти. Передвигается ребенок только бегом, чем заставляет свою маму немало побегать за ним. Некоторые родители считают, что подобная активность ребенка является всего лишь следствием высокого запаса энергии в организме малыша. Так ли это на самом деле? И если действительно </a:t>
            </a:r>
            <a:r>
              <a:rPr lang="ru-RU" sz="1800" dirty="0" err="1"/>
              <a:t>гиперактивные</a:t>
            </a:r>
            <a:r>
              <a:rPr lang="ru-RU" sz="1800" dirty="0"/>
              <a:t> дети, как бороться с этим?</a:t>
            </a:r>
          </a:p>
        </p:txBody>
      </p:sp>
    </p:spTree>
    <p:extLst>
      <p:ext uri="{BB962C8B-B14F-4D97-AF65-F5344CB8AC3E}">
        <p14:creationId xmlns:p14="http://schemas.microsoft.com/office/powerpoint/2010/main" val="3654822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052736"/>
            <a:ext cx="3212976" cy="3816424"/>
          </a:xfrm>
          <a:prstGeom prst="rect">
            <a:avLst/>
          </a:prstGeom>
        </p:spPr>
      </p:pic>
      <p:sp>
        <p:nvSpPr>
          <p:cNvPr id="2" name="Заголовок 1"/>
          <p:cNvSpPr>
            <a:spLocks noGrp="1"/>
          </p:cNvSpPr>
          <p:nvPr>
            <p:ph type="title"/>
          </p:nvPr>
        </p:nvSpPr>
        <p:spPr/>
        <p:txBody>
          <a:bodyPr/>
          <a:lstStyle/>
          <a:p>
            <a:pPr algn="ctr"/>
            <a:r>
              <a:rPr lang="ru-RU" dirty="0" smtClean="0"/>
              <a:t/>
            </a:r>
            <a:br>
              <a:rPr lang="ru-RU" dirty="0" smtClean="0"/>
            </a:br>
            <a:r>
              <a:rPr lang="ru-RU" dirty="0" smtClean="0"/>
              <a:t>Норма или патология?</a:t>
            </a:r>
            <a:br>
              <a:rPr lang="ru-RU" dirty="0" smtClean="0"/>
            </a:br>
            <a:endParaRPr lang="ru-RU" dirty="0"/>
          </a:p>
        </p:txBody>
      </p:sp>
      <p:sp>
        <p:nvSpPr>
          <p:cNvPr id="3" name="Объект 2"/>
          <p:cNvSpPr>
            <a:spLocks noGrp="1"/>
          </p:cNvSpPr>
          <p:nvPr>
            <p:ph idx="1"/>
          </p:nvPr>
        </p:nvSpPr>
        <p:spPr>
          <a:xfrm>
            <a:off x="34605" y="908720"/>
            <a:ext cx="5760640" cy="4824536"/>
          </a:xfrm>
        </p:spPr>
        <p:txBody>
          <a:bodyPr>
            <a:noAutofit/>
          </a:bodyPr>
          <a:lstStyle/>
          <a:p>
            <a:r>
              <a:rPr lang="ru-RU" sz="1800" dirty="0" smtClean="0"/>
              <a:t>Врачи </a:t>
            </a:r>
            <a:r>
              <a:rPr lang="ru-RU" sz="1800" dirty="0"/>
              <a:t>– невропатологи и детские психологи считают, что синдром </a:t>
            </a:r>
            <a:r>
              <a:rPr lang="ru-RU" sz="1800" dirty="0" err="1"/>
              <a:t>гиперактивности</a:t>
            </a:r>
            <a:r>
              <a:rPr lang="ru-RU" sz="1800" dirty="0"/>
              <a:t> является достаточно серьезной патологией. Если у вас </a:t>
            </a:r>
            <a:r>
              <a:rPr lang="ru-RU" sz="1800" dirty="0" err="1"/>
              <a:t>гиперактивный</a:t>
            </a:r>
            <a:r>
              <a:rPr lang="ru-RU" sz="1800" dirty="0"/>
              <a:t> ребенок, лечение необходимо начинать как можно раньше.</a:t>
            </a:r>
          </a:p>
          <a:p>
            <a:r>
              <a:rPr lang="ru-RU" sz="1800" dirty="0"/>
              <a:t>Повышенная энергичность ребенка при синдроме </a:t>
            </a:r>
            <a:r>
              <a:rPr lang="ru-RU" sz="1800" dirty="0" err="1"/>
              <a:t>гиперактивности</a:t>
            </a:r>
            <a:r>
              <a:rPr lang="ru-RU" sz="1800" dirty="0"/>
              <a:t> свидетельствует о нарушении нормального функционирования центральной нервной системы. Если родители заметили какие-либо отклонения, им необходимо озаботиться проблемой: «</a:t>
            </a:r>
            <a:r>
              <a:rPr lang="ru-RU" sz="1800" dirty="0" err="1"/>
              <a:t>Гиперактивный</a:t>
            </a:r>
            <a:r>
              <a:rPr lang="ru-RU" sz="1800" dirty="0"/>
              <a:t> ребенок: что делать?» В противном случае, если родители не придали должного значения этой особенности развития их ребенка и не обратились вовремя за консультацией и медицинской помощью, а ограничились лишь наказанием ребенка с целью приструнить его, по мере роста ребенка проблема будет только усугубляться.</a:t>
            </a:r>
          </a:p>
        </p:txBody>
      </p:sp>
    </p:spTree>
    <p:extLst>
      <p:ext uri="{BB962C8B-B14F-4D97-AF65-F5344CB8AC3E}">
        <p14:creationId xmlns:p14="http://schemas.microsoft.com/office/powerpoint/2010/main" val="1081657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159" y="994195"/>
            <a:ext cx="3745841" cy="3456384"/>
          </a:xfrm>
          <a:prstGeom prst="rect">
            <a:avLst/>
          </a:prstGeom>
        </p:spPr>
      </p:pic>
      <p:sp>
        <p:nvSpPr>
          <p:cNvPr id="2" name="Заголовок 1"/>
          <p:cNvSpPr>
            <a:spLocks noGrp="1"/>
          </p:cNvSpPr>
          <p:nvPr>
            <p:ph type="title"/>
          </p:nvPr>
        </p:nvSpPr>
        <p:spPr/>
        <p:txBody>
          <a:bodyPr/>
          <a:lstStyle/>
          <a:p>
            <a:pPr algn="ctr"/>
            <a:r>
              <a:rPr lang="ru-RU" dirty="0" smtClean="0"/>
              <a:t>Норма или патология?</a:t>
            </a:r>
            <a:endParaRPr lang="ru-RU" dirty="0"/>
          </a:p>
        </p:txBody>
      </p:sp>
      <p:sp>
        <p:nvSpPr>
          <p:cNvPr id="3" name="Объект 2"/>
          <p:cNvSpPr>
            <a:spLocks noGrp="1"/>
          </p:cNvSpPr>
          <p:nvPr>
            <p:ph idx="1"/>
          </p:nvPr>
        </p:nvSpPr>
        <p:spPr>
          <a:xfrm>
            <a:off x="251520" y="908720"/>
            <a:ext cx="6552728" cy="5544616"/>
          </a:xfrm>
        </p:spPr>
        <p:txBody>
          <a:bodyPr>
            <a:noAutofit/>
          </a:bodyPr>
          <a:lstStyle/>
          <a:p>
            <a:r>
              <a:rPr lang="ru-RU" dirty="0"/>
              <a:t>У ребенка возникнуть серьезные проблемы сначала в детском саду, а после и в школе. Специфика обучения так или иначе требует усидчивости и внимания. А ребенок с синдромом </a:t>
            </a:r>
            <a:r>
              <a:rPr lang="ru-RU" dirty="0" err="1"/>
              <a:t>гиперактивности</a:t>
            </a:r>
            <a:r>
              <a:rPr lang="ru-RU" dirty="0"/>
              <a:t> не только не сможет сам воспринимать и запоминать информацию, а еще будет постоянно крутиться и вертеться, отвлекая тем самым всех остальных детей. Из-за этого у таких детей очень часто наблюдаются систематические конфликты с преподавателями, да и родители зачастую выслушивают массу нелестных отзывов о поведении их чада. И это неудивительно, ведь занятия с </a:t>
            </a:r>
            <a:r>
              <a:rPr lang="ru-RU" dirty="0" err="1"/>
              <a:t>гиперактивными</a:t>
            </a:r>
            <a:r>
              <a:rPr lang="ru-RU" dirty="0"/>
              <a:t> детьми требуют определенных навыков, которыми в обычной школе обладают далеко не все педагоги.</a:t>
            </a:r>
          </a:p>
          <a:p>
            <a:r>
              <a:rPr lang="ru-RU" dirty="0"/>
              <a:t>Также в школе ребенку с </a:t>
            </a:r>
            <a:r>
              <a:rPr lang="ru-RU" dirty="0" err="1"/>
              <a:t>гиперактивностью</a:t>
            </a:r>
            <a:r>
              <a:rPr lang="ru-RU" dirty="0"/>
              <a:t> значительно осложняет жизнь излишняя импульсивность, свойственная данному заболеванию. Ребенок излишне резок в поступках, суждениях, выражениях своих мыслей, он сначала, поддавшись первому порыву, что-то говорит или делает, а только потом думает. И из-за этой особенности своего темперамента </a:t>
            </a:r>
            <a:r>
              <a:rPr lang="ru-RU" dirty="0" err="1"/>
              <a:t>гиперактивный</a:t>
            </a:r>
            <a:r>
              <a:rPr lang="ru-RU" dirty="0"/>
              <a:t> ребенок в школе сталкивается с массой проблем – отношения с одноклассниками оказываются безнадежно испорченными, дневник пестрит замечаниями учителей, словно новогодняя елка гирляндами, а родители в школу ходят с не меньшей периодичностью, чем на работу.</a:t>
            </a:r>
          </a:p>
        </p:txBody>
      </p:sp>
    </p:spTree>
    <p:extLst>
      <p:ext uri="{BB962C8B-B14F-4D97-AF65-F5344CB8AC3E}">
        <p14:creationId xmlns:p14="http://schemas.microsoft.com/office/powerpoint/2010/main" val="1881955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60</TotalTime>
  <Words>1530</Words>
  <Application>Microsoft Office PowerPoint</Application>
  <PresentationFormat>Экран (4:3)</PresentationFormat>
  <Paragraphs>53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Углы</vt:lpstr>
      <vt:lpstr>Гиперактивный ребенок-какой он?</vt:lpstr>
      <vt:lpstr>Что это такое?</vt:lpstr>
      <vt:lpstr> Дефицит внимания. </vt:lpstr>
      <vt:lpstr> Излишняя импульсивность ребенка. </vt:lpstr>
      <vt:lpstr> Повышенная двигательная активность ребенка. </vt:lpstr>
      <vt:lpstr> Время проявления у ребенка синдрома гиперактивности. </vt:lpstr>
      <vt:lpstr>Поведение в процессе роста</vt:lpstr>
      <vt:lpstr> Норма или патология? </vt:lpstr>
      <vt:lpstr>Норма или патология?</vt:lpstr>
      <vt:lpstr> Причины возникновения синдрома гиперактивности. </vt:lpstr>
      <vt:lpstr>Причины возникновения синдрома гиперактивности</vt:lpstr>
      <vt:lpstr> Особенности общения с гиперактивными детьми. </vt:lpstr>
      <vt:lpstr>  общие для всех детей рекомендации, облегчающие воспитание гиперактивного ребенка: </vt:lpstr>
      <vt:lpstr>Рекомендации для родителей</vt:lpstr>
      <vt:lpstr> Как успокоить гиперактивного ребенка. </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Гиперактивный ребенок-какой он?</dc:title>
  <dc:creator>1</dc:creator>
  <cp:lastModifiedBy>1</cp:lastModifiedBy>
  <cp:revision>6</cp:revision>
  <dcterms:created xsi:type="dcterms:W3CDTF">2017-03-26T16:13:06Z</dcterms:created>
  <dcterms:modified xsi:type="dcterms:W3CDTF">2017-03-26T17:13:44Z</dcterms:modified>
</cp:coreProperties>
</file>