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26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B5371E91-B2AE-47B8-BB7C-3341C6837BE2}" type="datetimeFigureOut">
              <a:rPr lang="ru-RU"/>
              <a:pPr>
                <a:defRPr/>
              </a:pPr>
              <a:t>10.11.2017</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8B48C3C-9B9B-4934-8057-35EA0F23781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A18BE58E-A8E2-49AF-B92C-B1AB9EFF0662}" type="datetimeFigureOut">
              <a:rPr lang="ru-RU"/>
              <a:pPr>
                <a:defRPr/>
              </a:pPr>
              <a:t>10.11.2017</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A0C48E5-ED2E-4C02-9E07-95C07B7BC31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990B0E8-90B3-4B9A-BE25-5D1CD86A9143}" type="datetimeFigureOut">
              <a:rPr lang="ru-RU"/>
              <a:pPr>
                <a:defRPr/>
              </a:pPr>
              <a:t>10.11.2017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7BDF20-67BF-4CF2-9189-6B4010E8E70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91D3A022-DBE1-4D45-B47C-4425574C8731}" type="datetimeFigureOut">
              <a:rPr lang="ru-RU"/>
              <a:pPr>
                <a:defRPr/>
              </a:pPr>
              <a:t>10.11.2017</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A84790A5-7971-424E-B818-6BCA28194E4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C8016551-3065-4F87-9BFA-0A3C761DFB69}" type="datetimeFigureOut">
              <a:rPr lang="ru-RU"/>
              <a:pPr>
                <a:defRPr/>
              </a:pPr>
              <a:t>10.11.2017</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98D3F920-F4B6-4DFC-8A48-28601A10BDA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F05540A6-69D2-40FD-9C4E-7210786D9351}" type="datetimeFigureOut">
              <a:rPr lang="ru-RU"/>
              <a:pPr>
                <a:defRPr/>
              </a:pPr>
              <a:t>10.11.2017</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F4C8C5E-2F17-4BD1-A2AE-8943B0CCD29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74342E42-3923-4BA3-A603-11755C3B383C}" type="datetimeFigureOut">
              <a:rPr lang="ru-RU"/>
              <a:pPr>
                <a:defRPr/>
              </a:pPr>
              <a:t>10.11.2017</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8F46C81-CA21-4CEB-997B-D4D0034723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957B054C-4B01-4D30-A7D2-4CF1A6EF795C}" type="datetimeFigureOut">
              <a:rPr lang="ru-RU"/>
              <a:pPr>
                <a:defRPr/>
              </a:pPr>
              <a:t>10.11.2017</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912C2C1-12F1-49A5-A9DB-1B02BA8C0C0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B9B60D92-B2F3-4E9C-A872-E00E4B0651B0}" type="datetimeFigureOut">
              <a:rPr lang="ru-RU"/>
              <a:pPr>
                <a:defRPr/>
              </a:pPr>
              <a:t>10.11.2017</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61C47FCA-9211-4A7E-A6FE-BECA6001BED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6C95EDDD-0451-474C-A04B-DA918FAE2BA8}" type="datetimeFigureOut">
              <a:rPr lang="ru-RU"/>
              <a:pPr>
                <a:defRPr/>
              </a:pPr>
              <a:t>10.11.2017</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6B5EF477-75F4-421E-8031-64C931C75A7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81A5E0F5-AEF6-4A3E-B7FF-E392DE7D80C2}" type="datetimeFigureOut">
              <a:rPr lang="ru-RU"/>
              <a:pPr>
                <a:defRPr/>
              </a:pPr>
              <a:t>10.11.2017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48C37018-8088-4589-9132-8EB59BADC2F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06EDEEFD-A0E8-41AD-838D-FBFB8EE6F53A}" type="datetimeFigureOut">
              <a:rPr lang="ru-RU"/>
              <a:pPr>
                <a:defRPr/>
              </a:pPr>
              <a:t>10.11.2017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B450ECD4-3817-4BFC-95DC-DAD6E94D2BD4}"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7" r:id="rId5"/>
    <p:sldLayoutId id="2147483682" r:id="rId6"/>
    <p:sldLayoutId id="2147483688" r:id="rId7"/>
    <p:sldLayoutId id="2147483689" r:id="rId8"/>
    <p:sldLayoutId id="2147483690" r:id="rId9"/>
    <p:sldLayoutId id="2147483681" r:id="rId10"/>
    <p:sldLayoutId id="2147483691"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fontAlgn="auto">
              <a:spcAft>
                <a:spcPts val="0"/>
              </a:spcAft>
              <a:defRPr/>
            </a:pPr>
            <a:r>
              <a:rPr lang="ru-RU" dirty="0" smtClean="0"/>
              <a:t>Дружная семья – здоровый ребенок</a:t>
            </a:r>
            <a:endParaRPr lang="ru-RU" dirty="0"/>
          </a:p>
        </p:txBody>
      </p:sp>
      <p:sp>
        <p:nvSpPr>
          <p:cNvPr id="3" name="Подзаголовок 2"/>
          <p:cNvSpPr>
            <a:spLocks noGrp="1"/>
          </p:cNvSpPr>
          <p:nvPr>
            <p:ph type="subTitle" idx="1"/>
          </p:nvPr>
        </p:nvSpPr>
        <p:spPr/>
        <p:txBody>
          <a:bodyPr>
            <a:normAutofit/>
          </a:bodyPr>
          <a:lstStyle/>
          <a:p>
            <a:pPr fontAlgn="auto">
              <a:spcAft>
                <a:spcPts val="0"/>
              </a:spcAft>
              <a:buFont typeface="Wingdings 2"/>
              <a:buNone/>
              <a:defRPr/>
            </a:pPr>
            <a:endParaRPr lang="ru-RU"/>
          </a:p>
        </p:txBody>
      </p:sp>
      <p:pic>
        <p:nvPicPr>
          <p:cNvPr id="13315" name="Рисунок 3"/>
          <p:cNvPicPr>
            <a:picLocks noChangeAspect="1"/>
          </p:cNvPicPr>
          <p:nvPr/>
        </p:nvPicPr>
        <p:blipFill>
          <a:blip r:embed="rId2"/>
          <a:srcRect/>
          <a:stretch>
            <a:fillRect/>
          </a:stretch>
        </p:blipFill>
        <p:spPr bwMode="auto">
          <a:xfrm>
            <a:off x="323850" y="188913"/>
            <a:ext cx="8496300" cy="46085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p:cNvPicPr>
            <a:picLocks noChangeAspect="1"/>
          </p:cNvPicPr>
          <p:nvPr/>
        </p:nvPicPr>
        <p:blipFill>
          <a:blip r:embed="rId2"/>
          <a:srcRect/>
          <a:stretch>
            <a:fillRect/>
          </a:stretch>
        </p:blipFill>
        <p:spPr bwMode="auto">
          <a:xfrm>
            <a:off x="4716463" y="1628775"/>
            <a:ext cx="4148137" cy="4292600"/>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smtClean="0"/>
              <a:t>Говорим о своих чувствах…</a:t>
            </a:r>
            <a:endParaRPr lang="ru-RU" dirty="0"/>
          </a:p>
        </p:txBody>
      </p:sp>
      <p:sp>
        <p:nvSpPr>
          <p:cNvPr id="3" name="Объект 2"/>
          <p:cNvSpPr>
            <a:spLocks noGrp="1"/>
          </p:cNvSpPr>
          <p:nvPr>
            <p:ph idx="1"/>
          </p:nvPr>
        </p:nvSpPr>
        <p:spPr>
          <a:xfrm>
            <a:off x="179388" y="1619250"/>
            <a:ext cx="4627562" cy="4525963"/>
          </a:xfrm>
        </p:spPr>
        <p:txBody>
          <a:bodyPr>
            <a:normAutofit fontScale="70000" lnSpcReduction="20000"/>
          </a:bodyPr>
          <a:lstStyle/>
          <a:p>
            <a:pPr fontAlgn="auto">
              <a:spcAft>
                <a:spcPts val="0"/>
              </a:spcAft>
              <a:buFont typeface="Wingdings 2"/>
              <a:buChar char=""/>
              <a:defRPr/>
            </a:pPr>
            <a:r>
              <a:rPr lang="ru-RU" dirty="0"/>
              <a:t>6.	Учите ребенка говорить на языке своих чувств, постоянно расширяя его словарь, ведь назвать - значит понять. Объясняйте крохе, какое чувство он испытывает. Что это - злость, обида, раздражение? Скажите: «Ты обиделся! Я тебя понимаю. Давай покричим вместе, пока твоя обида не пройдет!». В последующем, ребенку будет легче понять, </a:t>
            </a:r>
            <a:r>
              <a:rPr lang="ru-RU" sz="3400" dirty="0"/>
              <a:t>что</a:t>
            </a:r>
            <a:r>
              <a:rPr lang="ru-RU" dirty="0"/>
              <a:t> с ним происходит, а значит найти адекватный способ </a:t>
            </a:r>
            <a:r>
              <a:rPr lang="ru-RU" dirty="0" err="1"/>
              <a:t>отреагирования</a:t>
            </a:r>
            <a:r>
              <a:rPr lang="ru-RU" dirty="0"/>
              <a:t> сильной эмоции.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t>Воспитательный подход-последовательность</a:t>
            </a:r>
            <a:endParaRPr lang="ru-RU" dirty="0"/>
          </a:p>
        </p:txBody>
      </p:sp>
      <p:sp>
        <p:nvSpPr>
          <p:cNvPr id="3" name="Объект 2"/>
          <p:cNvSpPr>
            <a:spLocks noGrp="1"/>
          </p:cNvSpPr>
          <p:nvPr>
            <p:ph idx="1"/>
          </p:nvPr>
        </p:nvSpPr>
        <p:spPr>
          <a:xfrm>
            <a:off x="304800" y="1554163"/>
            <a:ext cx="4483100" cy="4525962"/>
          </a:xfrm>
        </p:spPr>
        <p:txBody>
          <a:bodyPr>
            <a:normAutofit fontScale="92500" lnSpcReduction="20000"/>
          </a:bodyPr>
          <a:lstStyle/>
          <a:p>
            <a:pPr fontAlgn="auto">
              <a:spcAft>
                <a:spcPts val="0"/>
              </a:spcAft>
              <a:buFont typeface="Wingdings 2"/>
              <a:buChar char=""/>
              <a:defRPr/>
            </a:pPr>
            <a:r>
              <a:rPr lang="ru-RU" dirty="0"/>
              <a:t>7.	Старайтесь в семье выработать единый воспитательный подход. Будьте последовательны в вопросе наказания и поощрения. Нельзя наказывать ребенка за то, что только что разрешили мама или папа.</a:t>
            </a:r>
          </a:p>
        </p:txBody>
      </p:sp>
      <p:pic>
        <p:nvPicPr>
          <p:cNvPr id="23555" name="Рисунок 3"/>
          <p:cNvPicPr>
            <a:picLocks noChangeAspect="1"/>
          </p:cNvPicPr>
          <p:nvPr/>
        </p:nvPicPr>
        <p:blipFill>
          <a:blip r:embed="rId2"/>
          <a:srcRect/>
          <a:stretch>
            <a:fillRect/>
          </a:stretch>
        </p:blipFill>
        <p:spPr bwMode="auto">
          <a:xfrm>
            <a:off x="4787900" y="1484313"/>
            <a:ext cx="3887788" cy="42910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p:cNvPicPr>
          <p:nvPr/>
        </p:nvPicPr>
        <p:blipFill>
          <a:blip r:embed="rId2"/>
          <a:srcRect/>
          <a:stretch>
            <a:fillRect/>
          </a:stretch>
        </p:blipFill>
        <p:spPr bwMode="auto">
          <a:xfrm>
            <a:off x="4413250" y="1484313"/>
            <a:ext cx="4537075" cy="4657725"/>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smtClean="0"/>
              <a:t>Мы </a:t>
            </a:r>
            <a:r>
              <a:rPr lang="ru-RU" dirty="0" err="1" smtClean="0"/>
              <a:t>рядом..мы</a:t>
            </a:r>
            <a:r>
              <a:rPr lang="ru-RU" dirty="0" smtClean="0"/>
              <a:t> с тобой..</a:t>
            </a:r>
            <a:endParaRPr lang="ru-RU" dirty="0"/>
          </a:p>
        </p:txBody>
      </p:sp>
      <p:sp>
        <p:nvSpPr>
          <p:cNvPr id="24579" name="Объект 2"/>
          <p:cNvSpPr>
            <a:spLocks noGrp="1"/>
          </p:cNvSpPr>
          <p:nvPr>
            <p:ph idx="1"/>
          </p:nvPr>
        </p:nvSpPr>
        <p:spPr>
          <a:xfrm>
            <a:off x="179388" y="1616075"/>
            <a:ext cx="4556125" cy="4525963"/>
          </a:xfrm>
        </p:spPr>
        <p:txBody>
          <a:bodyPr/>
          <a:lstStyle/>
          <a:p>
            <a:r>
              <a:rPr lang="ru-RU" smtClean="0"/>
              <a:t>8.	Не оставляйте ребенка одного на долго, а если вы куда то уходите, то обязательно предупредите малыша, что вернетесь за ним.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p:cNvPicPr>
            <a:picLocks noChangeAspect="1"/>
          </p:cNvPicPr>
          <p:nvPr/>
        </p:nvPicPr>
        <p:blipFill>
          <a:blip r:embed="rId2"/>
          <a:srcRect/>
          <a:stretch>
            <a:fillRect/>
          </a:stretch>
        </p:blipFill>
        <p:spPr bwMode="auto">
          <a:xfrm>
            <a:off x="4140200" y="1412875"/>
            <a:ext cx="4752975" cy="4549775"/>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a:t>И самое </a:t>
            </a:r>
            <a:r>
              <a:rPr lang="ru-RU" dirty="0" smtClean="0"/>
              <a:t>главное… </a:t>
            </a:r>
            <a:endParaRPr lang="ru-RU" dirty="0"/>
          </a:p>
        </p:txBody>
      </p:sp>
      <p:sp>
        <p:nvSpPr>
          <p:cNvPr id="3" name="Объект 2"/>
          <p:cNvSpPr>
            <a:spLocks noGrp="1"/>
          </p:cNvSpPr>
          <p:nvPr>
            <p:ph idx="1"/>
          </p:nvPr>
        </p:nvSpPr>
        <p:spPr>
          <a:xfrm>
            <a:off x="304800" y="1554163"/>
            <a:ext cx="4483100" cy="4525962"/>
          </a:xfrm>
        </p:spPr>
        <p:txBody>
          <a:bodyPr>
            <a:normAutofit fontScale="92500" lnSpcReduction="20000"/>
          </a:bodyPr>
          <a:lstStyle/>
          <a:p>
            <a:pPr fontAlgn="auto">
              <a:spcAft>
                <a:spcPts val="0"/>
              </a:spcAft>
              <a:buFont typeface="Wingdings 2"/>
              <a:buChar char=""/>
              <a:defRPr/>
            </a:pPr>
            <a:r>
              <a:rPr lang="ru-RU" dirty="0" smtClean="0"/>
              <a:t>Поддерживайте </a:t>
            </a:r>
            <a:r>
              <a:rPr lang="ru-RU" dirty="0"/>
              <a:t>в семье атмосферу тепла и принятия. Будьте дружны! Самые здоровые дети растут не в тех семьях, где нет ссор, а в тех, где папа с мамой, преодолевая все трудности семейной жизни, не перестают любить и ценить друг друга.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t>Подготовила педагог-психолог </a:t>
            </a:r>
            <a:br>
              <a:rPr lang="ru-RU" dirty="0" smtClean="0"/>
            </a:br>
            <a:r>
              <a:rPr lang="ru-RU" dirty="0" smtClean="0"/>
              <a:t>МБДОУ д\с №23 </a:t>
            </a:r>
            <a:r>
              <a:rPr lang="ru-RU" b="1" dirty="0" err="1" smtClean="0"/>
              <a:t>Цава</a:t>
            </a:r>
            <a:r>
              <a:rPr lang="ru-RU" b="1" dirty="0" smtClean="0"/>
              <a:t> </a:t>
            </a:r>
            <a:r>
              <a:rPr lang="ru-RU" b="1" dirty="0" err="1" smtClean="0"/>
              <a:t>Снежанна</a:t>
            </a:r>
            <a:r>
              <a:rPr lang="ru-RU" b="1" dirty="0" smtClean="0"/>
              <a:t> Ивановна</a:t>
            </a:r>
            <a:endParaRPr lang="ru-RU" b="1" dirty="0"/>
          </a:p>
        </p:txBody>
      </p:sp>
      <p:pic>
        <p:nvPicPr>
          <p:cNvPr id="26626" name="Объект 3"/>
          <p:cNvPicPr>
            <a:picLocks noGrp="1" noChangeAspect="1"/>
          </p:cNvPicPr>
          <p:nvPr>
            <p:ph idx="1"/>
          </p:nvPr>
        </p:nvPicPr>
        <p:blipFill>
          <a:blip r:embed="rId2"/>
          <a:srcRect/>
          <a:stretch>
            <a:fillRect/>
          </a:stretch>
        </p:blipFill>
        <p:spPr>
          <a:xfrm>
            <a:off x="338138" y="1554163"/>
            <a:ext cx="8620125" cy="45259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a:t>Семья - это целостная система</a:t>
            </a:r>
          </a:p>
        </p:txBody>
      </p:sp>
      <p:sp>
        <p:nvSpPr>
          <p:cNvPr id="3" name="Объект 2"/>
          <p:cNvSpPr>
            <a:spLocks noGrp="1"/>
          </p:cNvSpPr>
          <p:nvPr>
            <p:ph idx="1"/>
          </p:nvPr>
        </p:nvSpPr>
        <p:spPr/>
        <p:txBody>
          <a:bodyPr>
            <a:normAutofit lnSpcReduction="10000"/>
          </a:bodyPr>
          <a:lstStyle/>
          <a:p>
            <a:pPr fontAlgn="auto">
              <a:spcAft>
                <a:spcPts val="0"/>
              </a:spcAft>
              <a:buFont typeface="Wingdings 2"/>
              <a:buChar char=""/>
              <a:defRPr/>
            </a:pPr>
            <a:r>
              <a:rPr lang="ru-RU" dirty="0" smtClean="0"/>
              <a:t>…Система </a:t>
            </a:r>
            <a:r>
              <a:rPr lang="ru-RU" dirty="0"/>
              <a:t>семьи является устойчивой и оказывает сильное влияние на каждого члена семьи в отдельности. Психологи отмечают, что при неблагополучии, нездоровье этой системы, то есть наличие не разрешенных конфликтов между членами семьи, как правило, страдают самые слабые звенья семейной системы. Чаще всего под удар в первую очередь попадают дети. Почему это происходит?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p:cNvPicPr>
            <a:picLocks noChangeAspect="1"/>
          </p:cNvPicPr>
          <p:nvPr/>
        </p:nvPicPr>
        <p:blipFill>
          <a:blip r:embed="rId2"/>
          <a:srcRect/>
          <a:stretch>
            <a:fillRect/>
          </a:stretch>
        </p:blipFill>
        <p:spPr bwMode="auto">
          <a:xfrm>
            <a:off x="4427538" y="1557338"/>
            <a:ext cx="4608512" cy="4906962"/>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smtClean="0"/>
              <a:t>Родители не ругайтесь!!!</a:t>
            </a:r>
            <a:endParaRPr lang="ru-RU" dirty="0"/>
          </a:p>
        </p:txBody>
      </p:sp>
      <p:sp>
        <p:nvSpPr>
          <p:cNvPr id="3" name="Объект 2"/>
          <p:cNvSpPr>
            <a:spLocks noGrp="1"/>
          </p:cNvSpPr>
          <p:nvPr>
            <p:ph idx="1"/>
          </p:nvPr>
        </p:nvSpPr>
        <p:spPr>
          <a:xfrm>
            <a:off x="304800" y="1554163"/>
            <a:ext cx="4122738" cy="4910137"/>
          </a:xfrm>
        </p:spPr>
        <p:txBody>
          <a:bodyPr>
            <a:normAutofit fontScale="70000" lnSpcReduction="20000"/>
          </a:bodyPr>
          <a:lstStyle/>
          <a:p>
            <a:pPr fontAlgn="auto">
              <a:spcAft>
                <a:spcPts val="0"/>
              </a:spcAft>
              <a:buFont typeface="Wingdings 2"/>
              <a:buChar char=""/>
              <a:defRPr/>
            </a:pPr>
            <a:r>
              <a:rPr lang="ru-RU" dirty="0"/>
              <a:t>Ребенок, в силу своего эгоцентрического восприятия мира, склонен брать ответственность за происходящие конфликты в семье на себя, считать себя причиной ссор между мамой и папой. При этом ребенок испытывает сильнейший стресс и чувства вины, поскольку обвиняет себя в происходящем. Неосознанно он стремится помирить маму с папой. И для этого выбирает самый простой способ - болезнь.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t>Доказано- Факт!</a:t>
            </a:r>
            <a:endParaRPr lang="ru-RU" dirty="0"/>
          </a:p>
        </p:txBody>
      </p:sp>
      <p:sp>
        <p:nvSpPr>
          <p:cNvPr id="16386" name="Объект 2"/>
          <p:cNvSpPr>
            <a:spLocks noGrp="1"/>
          </p:cNvSpPr>
          <p:nvPr>
            <p:ph idx="1"/>
          </p:nvPr>
        </p:nvSpPr>
        <p:spPr/>
        <p:txBody>
          <a:bodyPr/>
          <a:lstStyle/>
          <a:p>
            <a:r>
              <a:rPr lang="ru-RU" smtClean="0"/>
              <a:t>Уже доказано, что причиной таких детских заболеваний, как аллергия, бронхиальная астма, являются нарушения межличностных отношений между членами семьи. Многочисленная практика психотерапии показывает, что как только гармонизируются отношения между супругами или другими значимыми членами семьи - перестает и болеть ребенок.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t>Профилактика</a:t>
            </a:r>
            <a:br>
              <a:rPr lang="ru-RU" dirty="0" smtClean="0"/>
            </a:br>
            <a:r>
              <a:rPr lang="ru-RU" dirty="0" smtClean="0"/>
              <a:t>психосоматических реакций</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fontAlgn="auto">
              <a:spcAft>
                <a:spcPts val="0"/>
              </a:spcAft>
              <a:buFont typeface="Wingdings 2"/>
              <a:buChar char=""/>
              <a:defRPr/>
            </a:pPr>
            <a:r>
              <a:rPr lang="ru-RU" dirty="0" smtClean="0"/>
              <a:t>1</a:t>
            </a:r>
            <a:r>
              <a:rPr lang="ru-RU" dirty="0"/>
              <a:t>.	При смене обстановки, режима дня, уклада жизни обеспечьте ребенку эмоциональный покой. Чем менее эмоционально насыщена жизнь малыша в этот период, тем лучше. Предупреждайте малыша о жизненных переменах заранее. Постарайтесь мягко подготовить его к новому этапу жизни. При сильных переживаниях поддержите ребенка: позвольте ему проплакаться, скажите, что любите его, ни смотря ни на что, что никогда его не оставите.</a:t>
            </a:r>
          </a:p>
          <a:p>
            <a:pPr fontAlgn="auto">
              <a:spcAft>
                <a:spcPts val="0"/>
              </a:spcAft>
              <a:buFont typeface="Wingdings 2"/>
              <a:buChar char=""/>
              <a:defRPr/>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
          <p:cNvPicPr>
            <a:picLocks noChangeAspect="1"/>
          </p:cNvPicPr>
          <p:nvPr/>
        </p:nvPicPr>
        <p:blipFill>
          <a:blip r:embed="rId2"/>
          <a:srcRect/>
          <a:stretch>
            <a:fillRect/>
          </a:stretch>
        </p:blipFill>
        <p:spPr bwMode="auto">
          <a:xfrm>
            <a:off x="4216400" y="1844675"/>
            <a:ext cx="4927600" cy="4570413"/>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smtClean="0"/>
              <a:t>Распорядок дня</a:t>
            </a:r>
            <a:endParaRPr lang="ru-RU" dirty="0"/>
          </a:p>
        </p:txBody>
      </p:sp>
      <p:sp>
        <p:nvSpPr>
          <p:cNvPr id="3" name="Объект 2"/>
          <p:cNvSpPr>
            <a:spLocks noGrp="1"/>
          </p:cNvSpPr>
          <p:nvPr>
            <p:ph idx="1"/>
          </p:nvPr>
        </p:nvSpPr>
        <p:spPr>
          <a:xfrm>
            <a:off x="3175" y="1636713"/>
            <a:ext cx="4914900" cy="4525962"/>
          </a:xfrm>
        </p:spPr>
        <p:txBody>
          <a:bodyPr>
            <a:normAutofit lnSpcReduction="10000"/>
          </a:bodyPr>
          <a:lstStyle/>
          <a:p>
            <a:pPr fontAlgn="auto">
              <a:spcAft>
                <a:spcPts val="0"/>
              </a:spcAft>
              <a:buFont typeface="Wingdings 2"/>
              <a:buChar char=""/>
              <a:defRPr/>
            </a:pPr>
            <a:r>
              <a:rPr lang="ru-RU" dirty="0"/>
              <a:t>2.	Старайтесь придерживаться постоянного распорядка дня, который не должен изменяться даже в праздники и на период отпуска родителей. Помните, что ребенок нуждается во внешнем постоянстве.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t>Отдыхаем вместе..</a:t>
            </a:r>
            <a:endParaRPr lang="ru-RU" dirty="0"/>
          </a:p>
        </p:txBody>
      </p:sp>
      <p:sp>
        <p:nvSpPr>
          <p:cNvPr id="19458" name="Объект 2"/>
          <p:cNvSpPr>
            <a:spLocks noGrp="1"/>
          </p:cNvSpPr>
          <p:nvPr>
            <p:ph idx="1"/>
          </p:nvPr>
        </p:nvSpPr>
        <p:spPr>
          <a:xfrm>
            <a:off x="304800" y="1554163"/>
            <a:ext cx="4195763" cy="4525962"/>
          </a:xfrm>
        </p:spPr>
        <p:txBody>
          <a:bodyPr/>
          <a:lstStyle/>
          <a:p>
            <a:r>
              <a:rPr lang="ru-RU" smtClean="0"/>
              <a:t>3.	Старайтесь отводить больше времени для совместного отдыха: мама, папа и ребенок.</a:t>
            </a:r>
          </a:p>
        </p:txBody>
      </p:sp>
      <p:pic>
        <p:nvPicPr>
          <p:cNvPr id="19459" name="Рисунок 3"/>
          <p:cNvPicPr>
            <a:picLocks noChangeAspect="1"/>
          </p:cNvPicPr>
          <p:nvPr/>
        </p:nvPicPr>
        <p:blipFill>
          <a:blip r:embed="rId2"/>
          <a:srcRect/>
          <a:stretch>
            <a:fillRect/>
          </a:stretch>
        </p:blipFill>
        <p:spPr bwMode="auto">
          <a:xfrm>
            <a:off x="4427538" y="1773238"/>
            <a:ext cx="4105275" cy="3311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3"/>
          <p:cNvPicPr>
            <a:picLocks noChangeAspect="1"/>
          </p:cNvPicPr>
          <p:nvPr/>
        </p:nvPicPr>
        <p:blipFill>
          <a:blip r:embed="rId2"/>
          <a:srcRect/>
          <a:stretch>
            <a:fillRect/>
          </a:stretch>
        </p:blipFill>
        <p:spPr bwMode="auto">
          <a:xfrm>
            <a:off x="4041775" y="1700213"/>
            <a:ext cx="4735513" cy="4586287"/>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fontAlgn="auto">
              <a:spcAft>
                <a:spcPts val="0"/>
              </a:spcAft>
              <a:defRPr/>
            </a:pPr>
            <a:r>
              <a:rPr lang="ru-RU" dirty="0" smtClean="0"/>
              <a:t>Конфликты и ссоры…</a:t>
            </a:r>
            <a:endParaRPr lang="ru-RU" dirty="0"/>
          </a:p>
        </p:txBody>
      </p:sp>
      <p:sp>
        <p:nvSpPr>
          <p:cNvPr id="20483" name="Объект 2"/>
          <p:cNvSpPr>
            <a:spLocks noGrp="1"/>
          </p:cNvSpPr>
          <p:nvPr>
            <p:ph idx="1"/>
          </p:nvPr>
        </p:nvSpPr>
        <p:spPr>
          <a:xfrm>
            <a:off x="304800" y="1554163"/>
            <a:ext cx="4699000" cy="4525962"/>
          </a:xfrm>
        </p:spPr>
        <p:txBody>
          <a:bodyPr/>
          <a:lstStyle/>
          <a:p>
            <a:r>
              <a:rPr lang="ru-RU" sz="2400" smtClean="0"/>
              <a:t>Сильные конфликты старайтесь решать без участия детей. Менее важные ссоры можно решать и в присутствие ребенка, но при этом очень важно, чтобы ссора закончилась миром, тогда в опыте ребенка будет представление о том, что мама с папой могут поссориться, но обязательно помирятся. Это позволит малышу реагировать на семейные конфликты более спокойно.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t>Учим справляться с эмоциями -  правильно</a:t>
            </a:r>
            <a:endParaRPr lang="ru-RU" dirty="0"/>
          </a:p>
        </p:txBody>
      </p:sp>
      <p:sp>
        <p:nvSpPr>
          <p:cNvPr id="3" name="Объект 2"/>
          <p:cNvSpPr>
            <a:spLocks noGrp="1"/>
          </p:cNvSpPr>
          <p:nvPr>
            <p:ph idx="1"/>
          </p:nvPr>
        </p:nvSpPr>
        <p:spPr/>
        <p:txBody>
          <a:bodyPr>
            <a:normAutofit fontScale="85000" lnSpcReduction="20000"/>
          </a:bodyPr>
          <a:lstStyle/>
          <a:p>
            <a:pPr fontAlgn="auto">
              <a:spcAft>
                <a:spcPts val="0"/>
              </a:spcAft>
              <a:buFont typeface="Wingdings 2"/>
              <a:buChar char=""/>
              <a:defRPr/>
            </a:pPr>
            <a:r>
              <a:rPr lang="ru-RU" dirty="0"/>
              <a:t>Не оставляйте малыша один на один с сильными эмоциями: страха, агрессии и т. д. Сильные эмоции вызывают в ребенке сильное напряжение. Дети еще не умеют избавляться от такого напряжения самостоятельно без помощи взрослого. Они кричат, топают ногами, машут руками, давая выход моторному проявлению негативных чувств. Позволяя ребенку дать выход чувствам, вы учите его делать это безопасно для себя и других. Вместо того, чтобы беситься и биться головой о стену или пол, предложите малышу	побоксировать	 диванную	подушку выпустив	пар.</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63</TotalTime>
  <Words>514</Words>
  <Application>Microsoft Office PowerPoint</Application>
  <PresentationFormat>Экран (4:3)</PresentationFormat>
  <Paragraphs>12</Paragraphs>
  <Slides>14</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9</vt:i4>
      </vt:variant>
      <vt:variant>
        <vt:lpstr>Заголовки слайдов</vt:lpstr>
      </vt:variant>
      <vt:variant>
        <vt:i4>14</vt:i4>
      </vt:variant>
    </vt:vector>
  </HeadingPairs>
  <TitlesOfParts>
    <vt:vector size="28" baseType="lpstr">
      <vt:lpstr>Franklin Gothic Book</vt:lpstr>
      <vt:lpstr>Arial</vt:lpstr>
      <vt:lpstr>Franklin Gothic Medium</vt:lpstr>
      <vt:lpstr>Wingdings 2</vt:lpstr>
      <vt:lpstr>Calibri</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Дружная семья – здоровый ребенок</dc:title>
  <dc:creator>1</dc:creator>
  <cp:lastModifiedBy>Пользователь Windows</cp:lastModifiedBy>
  <cp:revision>5</cp:revision>
  <dcterms:created xsi:type="dcterms:W3CDTF">2017-11-05T15:54:19Z</dcterms:created>
  <dcterms:modified xsi:type="dcterms:W3CDTF">2017-11-09T20:08:15Z</dcterms:modified>
</cp:coreProperties>
</file>