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256" r:id="rId2"/>
    <p:sldId id="278" r:id="rId3"/>
    <p:sldId id="257" r:id="rId4"/>
    <p:sldId id="276" r:id="rId5"/>
    <p:sldId id="277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58" r:id="rId14"/>
    <p:sldId id="259" r:id="rId15"/>
    <p:sldId id="263" r:id="rId16"/>
    <p:sldId id="272" r:id="rId17"/>
    <p:sldId id="261" r:id="rId18"/>
    <p:sldId id="273" r:id="rId19"/>
    <p:sldId id="274" r:id="rId20"/>
    <p:sldId id="275" r:id="rId21"/>
    <p:sldId id="267" r:id="rId22"/>
    <p:sldId id="265" r:id="rId23"/>
    <p:sldId id="269" r:id="rId24"/>
    <p:sldId id="286" r:id="rId25"/>
    <p:sldId id="287" r:id="rId26"/>
    <p:sldId id="288" r:id="rId27"/>
    <p:sldId id="289" r:id="rId28"/>
    <p:sldId id="290" r:id="rId29"/>
    <p:sldId id="270" r:id="rId30"/>
    <p:sldId id="271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2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D5634F-AB59-4244-9726-A6794CAC7ED6}" type="datetimeFigureOut">
              <a:rPr lang="ru-RU"/>
              <a:pPr>
                <a:defRPr/>
              </a:pPr>
              <a:t>07.01.2018</a:t>
            </a:fld>
            <a:endParaRPr lang="ru-RU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A870DDC-2ACE-4E12-B0B9-F809B396A6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081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5E295D2-93CC-4CF7-B00B-8660C925B97D}" type="datetimeFigureOut">
              <a:rPr lang="ru-RU"/>
              <a:pPr>
                <a:defRPr/>
              </a:pPr>
              <a:t>07.01.2018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6906B1C-A703-4883-9359-CAEFFB133C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0312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9B6D27-1CA2-4BFD-8C0D-51EB509E1B4B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DE1B8-502E-47F0-BAE0-9E871FF71B41}" type="datetime1">
              <a:rPr lang="ru-RU"/>
              <a:pPr>
                <a:defRPr/>
              </a:pPr>
              <a:t>07.01.2018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16281-1444-4B67-A135-FF0D2C5AA1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D117D-9264-459C-8F68-1BF9468C6808}" type="datetime1">
              <a:rPr lang="ru-RU"/>
              <a:pPr>
                <a:defRPr/>
              </a:pPr>
              <a:t>07.01.2018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4EA9A-515D-4ABB-9E4F-2487C310C9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E4E40-5B66-414B-8A7C-56B081BA3148}" type="datetime1">
              <a:rPr lang="ru-RU"/>
              <a:pPr>
                <a:defRPr/>
              </a:pPr>
              <a:t>07.01.2018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91543-ED59-4634-AC72-F4F8F3A7FF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F5A28-C587-48AA-9325-7E0EDDE24BD0}" type="datetime1">
              <a:rPr lang="ru-RU"/>
              <a:pPr>
                <a:defRPr/>
              </a:pPr>
              <a:t>07.01.2018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193BF-9C94-4BFC-996D-299B061B0F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E1C32-EB45-4559-8973-43970FE4169D}" type="datetime1">
              <a:rPr lang="ru-RU"/>
              <a:pPr>
                <a:defRPr/>
              </a:pPr>
              <a:t>07.01.2018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38DC4-4361-4442-98BD-7682CEE22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84EA3-9A6E-4E60-8B19-EA94091D96E9}" type="datetime1">
              <a:rPr lang="ru-RU"/>
              <a:pPr>
                <a:defRPr/>
              </a:pPr>
              <a:t>07.01.2018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39B52-FE36-4FAC-A0C9-7A1032812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AE9AC-8D4B-4CBE-AC80-F1417168E7ED}" type="datetime1">
              <a:rPr lang="ru-RU"/>
              <a:pPr>
                <a:defRPr/>
              </a:pPr>
              <a:t>07.01.2018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62690-872A-4E0C-A056-E88280FCE5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98EE5-FFD8-44FB-9594-B6A9CDF35250}" type="datetime1">
              <a:rPr lang="ru-RU"/>
              <a:pPr>
                <a:defRPr/>
              </a:pPr>
              <a:t>07.01.2018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7F228-01E5-4D68-BC9B-C654ACCBE7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C8792-99CF-4ED4-9850-973FC7AE60DA}" type="datetime1">
              <a:rPr lang="ru-RU"/>
              <a:pPr>
                <a:defRPr/>
              </a:pPr>
              <a:t>07.01.2018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E3392-1210-4E5B-AC8D-F77A89CC88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49D9E-F36F-477A-80C8-432547B313D1}" type="datetime1">
              <a:rPr lang="ru-RU"/>
              <a:pPr>
                <a:defRPr/>
              </a:pPr>
              <a:t>07.01.2018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4B4EE-09B3-497A-8002-C4F5E4ED64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2A46-E7F1-4FC1-AD63-113FA5956F40}" type="datetime1">
              <a:rPr lang="ru-RU"/>
              <a:pPr>
                <a:defRPr/>
              </a:pPr>
              <a:t>07.01.2018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AF7D1-234D-4821-9996-EB8DF41AAF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975423-3589-4832-9B4D-33C87114E5D0}" type="datetime1">
              <a:rPr lang="ru-RU"/>
              <a:pPr>
                <a:defRPr/>
              </a:pPr>
              <a:t>07.01.2018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44464F-7943-4D6F-9D56-28483D8299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963025" cy="1268413"/>
          </a:xfrm>
        </p:spPr>
        <p:txBody>
          <a:bodyPr/>
          <a:lstStyle/>
          <a:p>
            <a:r>
              <a:rPr lang="ru-RU" sz="1800" b="1" dirty="0" smtClean="0"/>
              <a:t>Муниципальное </a:t>
            </a:r>
            <a:r>
              <a:rPr lang="ru-RU" sz="1800" b="1" dirty="0"/>
              <a:t>бюджетное дошкольное образовательное учреждение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/>
              <a:t>детский сад общеразвивающего вида №23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/>
              <a:t>станицы Казанская муниципального образования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/>
              <a:t>Кавказский район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b="1" dirty="0" smtClean="0">
              <a:latin typeface="Times New Roman" pitchFamily="18" charset="0"/>
            </a:endParaRPr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052513"/>
            <a:ext cx="9144000" cy="3600450"/>
          </a:xfrm>
        </p:spPr>
        <p:txBody>
          <a:bodyPr/>
          <a:lstStyle/>
          <a:p>
            <a:pPr eaLnBrk="1" hangingPunct="1"/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«Игра </a:t>
            </a:r>
          </a:p>
          <a:p>
            <a:pPr eaLnBrk="1" hangingPunct="1"/>
            <a:r>
              <a:rPr lang="ru-RU" sz="8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жизни ребенка»</a:t>
            </a: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5651500" y="5143500"/>
            <a:ext cx="288131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Подготовила педагог-психолог</a:t>
            </a:r>
            <a:endParaRPr lang="ru-RU" b="1" dirty="0"/>
          </a:p>
          <a:p>
            <a:pPr algn="ctr"/>
            <a:r>
              <a:rPr lang="ru-RU" b="1" dirty="0"/>
              <a:t>                                                                                                    </a:t>
            </a:r>
            <a:r>
              <a:rPr lang="ru-RU" b="1" dirty="0" err="1" smtClean="0"/>
              <a:t>Цава</a:t>
            </a:r>
            <a:r>
              <a:rPr lang="ru-RU" b="1" dirty="0" smtClean="0"/>
              <a:t> </a:t>
            </a:r>
            <a:r>
              <a:rPr lang="ru-RU" b="1" dirty="0" err="1" smtClean="0"/>
              <a:t>Снежанна</a:t>
            </a:r>
            <a:r>
              <a:rPr lang="ru-RU" b="1" dirty="0" smtClean="0"/>
              <a:t> </a:t>
            </a:r>
            <a:r>
              <a:rPr lang="ru-RU" b="1" dirty="0"/>
              <a:t>И</a:t>
            </a:r>
            <a:r>
              <a:rPr lang="ru-RU" b="1" dirty="0" smtClean="0"/>
              <a:t>вановна</a:t>
            </a:r>
            <a:endParaRPr lang="ru-RU" dirty="0"/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2596894" y="6026542"/>
            <a:ext cx="24391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smtClean="0"/>
              <a:t>Станица Казанская </a:t>
            </a:r>
          </a:p>
          <a:p>
            <a:pPr algn="ctr"/>
            <a:r>
              <a:rPr lang="ru-RU" b="1" dirty="0" smtClean="0"/>
              <a:t>2018г</a:t>
            </a:r>
            <a:r>
              <a:rPr lang="ru-RU" b="1" dirty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КОНСТРУКТОРСКИЕ ИГРЫ</a:t>
            </a:r>
          </a:p>
        </p:txBody>
      </p:sp>
      <p:pic>
        <p:nvPicPr>
          <p:cNvPr id="18433" name="Picture 1" descr="D:\мамина папка\Фото новая группа\МАРТ 2013 №2\100M1033\100_3161.JPG"/>
          <p:cNvPicPr>
            <a:picLocks noChangeAspect="1" noChangeArrowheads="1"/>
          </p:cNvPicPr>
          <p:nvPr/>
        </p:nvPicPr>
        <p:blipFill>
          <a:blip r:embed="rId2"/>
          <a:srcRect l="16080" t="8894" r="21220" b="11604"/>
          <a:stretch>
            <a:fillRect/>
          </a:stretch>
        </p:blipFill>
        <p:spPr bwMode="auto">
          <a:xfrm>
            <a:off x="468313" y="1484313"/>
            <a:ext cx="375602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D:\мамина папка\Фото новая группа\ФОТО 2012\100_2857.JPG"/>
          <p:cNvPicPr>
            <a:picLocks noChangeAspect="1" noChangeArrowheads="1"/>
          </p:cNvPicPr>
          <p:nvPr/>
        </p:nvPicPr>
        <p:blipFill>
          <a:blip r:embed="rId3"/>
          <a:srcRect l="8110" t="13683" r="11087" b="7639"/>
          <a:stretch>
            <a:fillRect/>
          </a:stretch>
        </p:blipFill>
        <p:spPr bwMode="auto">
          <a:xfrm>
            <a:off x="3995738" y="2924175"/>
            <a:ext cx="48926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/>
              <a:t>ПОДВИЖНЫЕ  ИГРЫ</a:t>
            </a:r>
            <a:br>
              <a:rPr lang="ru-RU" sz="4000" b="1" smtClean="0"/>
            </a:br>
            <a:endParaRPr lang="ru-RU" sz="4000" b="1" smtClean="0"/>
          </a:p>
        </p:txBody>
      </p:sp>
      <p:pic>
        <p:nvPicPr>
          <p:cNvPr id="26626" name="Picture 4" descr="6adc92b70a8d32b28001597dd798895b"/>
          <p:cNvPicPr>
            <a:picLocks noChangeAspect="1" noChangeArrowheads="1"/>
          </p:cNvPicPr>
          <p:nvPr/>
        </p:nvPicPr>
        <p:blipFill>
          <a:blip r:embed="rId2"/>
          <a:srcRect l="4460" t="11411" r="6950"/>
          <a:stretch>
            <a:fillRect/>
          </a:stretch>
        </p:blipFill>
        <p:spPr bwMode="auto">
          <a:xfrm>
            <a:off x="0" y="1700213"/>
            <a:ext cx="469582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 descr="img_4148"/>
          <p:cNvPicPr>
            <a:picLocks noChangeAspect="1" noChangeArrowheads="1"/>
          </p:cNvPicPr>
          <p:nvPr/>
        </p:nvPicPr>
        <p:blipFill>
          <a:blip r:embed="rId3"/>
          <a:srcRect l="-1933" t="34450" r="27875" b="19064"/>
          <a:stretch>
            <a:fillRect/>
          </a:stretch>
        </p:blipFill>
        <p:spPr bwMode="auto">
          <a:xfrm>
            <a:off x="4500563" y="2636838"/>
            <a:ext cx="4343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2555875" y="836613"/>
            <a:ext cx="4537075" cy="4248150"/>
          </a:xfrm>
        </p:spPr>
        <p:txBody>
          <a:bodyPr/>
          <a:lstStyle/>
          <a:p>
            <a:r>
              <a:rPr lang="ru-RU" sz="5400" b="1" smtClean="0">
                <a:solidFill>
                  <a:srgbClr val="FF0000"/>
                </a:solidFill>
                <a:latin typeface="Times New Roman" pitchFamily="18" charset="0"/>
              </a:rPr>
              <a:t>КАКИЕ  БЫВАЮТ ИГРУШКИ?</a:t>
            </a:r>
            <a:br>
              <a:rPr lang="ru-RU" sz="5400" b="1" smtClean="0">
                <a:solidFill>
                  <a:srgbClr val="FF0000"/>
                </a:solidFill>
                <a:latin typeface="Times New Roman" pitchFamily="18" charset="0"/>
              </a:rPr>
            </a:br>
            <a:endParaRPr lang="ru-RU" sz="5400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ru-RU" b="1" smtClean="0">
              <a:solidFill>
                <a:srgbClr val="FF0000"/>
              </a:solidFill>
            </a:endParaRPr>
          </a:p>
          <a:p>
            <a:endParaRPr lang="ru-RU" smtClean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Игрушки отображающие реальную жизнь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981075"/>
            <a:ext cx="3552825" cy="2663825"/>
          </a:xfrm>
          <a:ln w="38100">
            <a:solidFill>
              <a:srgbClr val="C00000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981075"/>
            <a:ext cx="3384550" cy="273526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3933825"/>
            <a:ext cx="2825750" cy="273526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3933825"/>
            <a:ext cx="2740025" cy="27400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9080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Технические игрушки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484313"/>
            <a:ext cx="4032250" cy="4032250"/>
          </a:xfrm>
          <a:ln w="38100">
            <a:solidFill>
              <a:srgbClr val="C00000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981075"/>
            <a:ext cx="3816350" cy="272573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005263"/>
            <a:ext cx="3743325" cy="264001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0"/>
            <a:ext cx="8229600" cy="981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Спортивные игрушки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052513"/>
            <a:ext cx="2808288" cy="3441700"/>
          </a:xfrm>
          <a:ln w="38100">
            <a:solidFill>
              <a:srgbClr val="C00000"/>
            </a:solidFill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052513"/>
            <a:ext cx="3078162" cy="338931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3933825"/>
            <a:ext cx="2741613" cy="27400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3860800"/>
            <a:ext cx="2992438" cy="275431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4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Дидактические игрушки</a:t>
            </a:r>
          </a:p>
        </p:txBody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7" name="Picture 5" descr="data-smt-igrovye-nabory-doska-s-formami-variant-c-vintik-i-shpuntik-5124c-0-600x6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268413"/>
            <a:ext cx="2806700" cy="28067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1748" name="Picture 7" descr="495_zo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341438"/>
            <a:ext cx="2882900" cy="2528887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1749" name="Picture 9" descr="1252231636_matreshka-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402013"/>
            <a:ext cx="3743325" cy="3455987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1750" name="Picture 11" descr="igrushka-jadidakticheskaja-kubik-pazl-mjagkiy-1212-6sh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4203700"/>
            <a:ext cx="2879725" cy="26543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Музыкальные игрушки</a:t>
            </a:r>
          </a:p>
        </p:txBody>
      </p:sp>
      <p:pic>
        <p:nvPicPr>
          <p:cNvPr id="32770" name="Picture 6" descr="46106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81075"/>
            <a:ext cx="3371850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8" descr="voennye-djipy-iz-lego-foto-1432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052513"/>
            <a:ext cx="2903537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0" descr="1314-Learn-to-PlayPia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4005263"/>
            <a:ext cx="2692400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Театральные игрушки</a:t>
            </a:r>
          </a:p>
        </p:txBody>
      </p:sp>
      <p:pic>
        <p:nvPicPr>
          <p:cNvPr id="33794" name="Picture 5" descr="kukolnyj-teatr-53081-11201-kolobok-nov-up-russkij-sti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268413"/>
            <a:ext cx="4221163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9" descr="25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268413"/>
            <a:ext cx="345598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0" descr="3958191-1547d28b526831e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411413" y="3789363"/>
            <a:ext cx="4572000" cy="306863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Военные игрушки</a:t>
            </a:r>
          </a:p>
        </p:txBody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19" name="Picture 5" descr="c870bf2dd5a0f68f492d97ce314c0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12875"/>
            <a:ext cx="4176712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7" descr="1289921272_10565597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484313"/>
            <a:ext cx="374332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9" descr="573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4149725"/>
            <a:ext cx="4176713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/>
          </p:cNvSpPr>
          <p:nvPr>
            <p:ph type="body" idx="1"/>
          </p:nvPr>
        </p:nvSpPr>
        <p:spPr>
          <a:xfrm>
            <a:off x="611188" y="836613"/>
            <a:ext cx="8075612" cy="5289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smtClean="0"/>
              <a:t>Цель:</a:t>
            </a:r>
            <a:r>
              <a:rPr lang="ru-RU" sz="2800" b="1" i="1" smtClean="0"/>
              <a:t> </a:t>
            </a:r>
            <a:r>
              <a:rPr lang="ru-RU" sz="2800" smtClean="0"/>
              <a:t>повышение педагогической компетенции родителей по проблеме активации игровой деятельности младших дошкольников в условиях семьи.</a:t>
            </a:r>
            <a:endParaRPr lang="ru-RU" sz="2800" b="1" smtClean="0"/>
          </a:p>
          <a:p>
            <a:pPr>
              <a:lnSpc>
                <a:spcPct val="90000"/>
              </a:lnSpc>
            </a:pPr>
            <a:r>
              <a:rPr lang="ru-RU" sz="2800" b="1" smtClean="0"/>
              <a:t>Задачи:</a:t>
            </a:r>
            <a:endParaRPr lang="ru-RU" sz="2800" smtClean="0"/>
          </a:p>
          <a:p>
            <a:pPr>
              <a:lnSpc>
                <a:spcPct val="90000"/>
              </a:lnSpc>
            </a:pPr>
            <a:r>
              <a:rPr lang="ru-RU" sz="2800" smtClean="0"/>
              <a:t>1. Развивать активный интерес у родителей к воспитанию своего ребенка.</a:t>
            </a:r>
            <a:br>
              <a:rPr lang="ru-RU" sz="2800" smtClean="0"/>
            </a:br>
            <a:r>
              <a:rPr lang="ru-RU" sz="2800" smtClean="0"/>
              <a:t>2. Расширять педагогические знания родителей по вопросам воспитания и развития детей в играх.</a:t>
            </a:r>
            <a:br>
              <a:rPr lang="ru-RU" sz="2800" smtClean="0"/>
            </a:br>
            <a:r>
              <a:rPr lang="ru-RU" sz="2800" smtClean="0"/>
              <a:t>3. Обсудить вопрос об организации игровой среды в условиях семьи.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Игры для развития творческой фантазии</a:t>
            </a:r>
          </a:p>
        </p:txBody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3" name="Picture 7" descr="12-crayons-de-couleurs-boite-metal-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628775"/>
            <a:ext cx="345598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11" descr="kanz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700213"/>
            <a:ext cx="3382963" cy="2376487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5845" name="Picture 13" descr="325-01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3933825"/>
            <a:ext cx="46863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Важно, при выборе игрушек, учитывать: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6" name="Содержимое 2"/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pPr marL="457200" indent="-457200" eaLnBrk="1" hangingPunct="1">
              <a:buFont typeface="Calibri" pitchFamily="34" charset="0"/>
              <a:buAutoNum type="arabicPeriod"/>
            </a:pP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Возраст ребенка,</a:t>
            </a:r>
          </a:p>
          <a:p>
            <a:pPr marL="457200" indent="-457200" eaLnBrk="1" hangingPunct="1">
              <a:buFont typeface="Calibri" pitchFamily="34" charset="0"/>
              <a:buAutoNum type="arabicPeriod"/>
            </a:pP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Уровень его развития,</a:t>
            </a:r>
          </a:p>
          <a:p>
            <a:pPr marL="457200" indent="-457200" eaLnBrk="1" hangingPunct="1">
              <a:buFont typeface="Calibri" pitchFamily="34" charset="0"/>
              <a:buAutoNum type="arabicPeriod"/>
            </a:pP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Интересы и желания ребенка,</a:t>
            </a:r>
          </a:p>
          <a:p>
            <a:pPr marL="457200" indent="-457200" eaLnBrk="1" hangingPunct="1">
              <a:buFont typeface="Calibri" pitchFamily="34" charset="0"/>
              <a:buAutoNum type="arabicPeriod"/>
            </a:pP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«Какую пользу принесет эта игрушка моему ребенку»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правильно выбрать игрушку?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0" name="Содержимое 2"/>
          <p:cNvSpPr>
            <a:spLocks noGrp="1"/>
          </p:cNvSpPr>
          <p:nvPr>
            <p:ph idx="1"/>
          </p:nvPr>
        </p:nvSpPr>
        <p:spPr>
          <a:xfrm>
            <a:off x="179388" y="1600200"/>
            <a:ext cx="8964612" cy="4525963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>Перед тем как пойти с ребенком в магазин за покупкой, поговорить с ним, что ему нужно для игр. 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>Определитесь, зачем и для чего нужна ребенку новая игрушка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875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что опираются родители в подборе игрушек?</a:t>
            </a:r>
          </a:p>
        </p:txBody>
      </p:sp>
      <p:graphicFrame>
        <p:nvGraphicFramePr>
          <p:cNvPr id="24578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0825" y="908050"/>
          <a:ext cx="8331200" cy="524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r:id="rId3" imgW="8327858" imgH="5243014" progId="Excel.Chart.8">
                  <p:embed/>
                </p:oleObj>
              </mc:Choice>
              <mc:Fallback>
                <p:oleObj r:id="rId3" imgW="8327858" imgH="5243014" progId="Excel.Chart.8">
                  <p:embed/>
                  <p:pic>
                    <p:nvPicPr>
                      <p:cNvPr id="0" name="Содержимое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908050"/>
                        <a:ext cx="8331200" cy="5246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29600" cy="2663825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</a:rPr>
              <a:t>В  КАКИЕ  ИГРЫ</a:t>
            </a:r>
            <a:br>
              <a:rPr lang="ru-RU" b="1" smtClean="0">
                <a:solidFill>
                  <a:srgbClr val="FF0000"/>
                </a:solidFill>
              </a:rPr>
            </a:br>
            <a:r>
              <a:rPr lang="ru-RU" b="1" smtClean="0">
                <a:solidFill>
                  <a:srgbClr val="FF0000"/>
                </a:solidFill>
              </a:rPr>
              <a:t>МОЖНО ПОИГРАТЬ </a:t>
            </a:r>
            <a:br>
              <a:rPr lang="ru-RU" b="1" smtClean="0">
                <a:solidFill>
                  <a:srgbClr val="FF0000"/>
                </a:solidFill>
              </a:rPr>
            </a:br>
            <a:r>
              <a:rPr lang="ru-RU" b="1" smtClean="0">
                <a:solidFill>
                  <a:srgbClr val="FF0000"/>
                </a:solidFill>
              </a:rPr>
              <a:t>ДОМА?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ИГРЫ С ПРИЩЕПКАМИ</a:t>
            </a:r>
          </a:p>
        </p:txBody>
      </p:sp>
      <p:pic>
        <p:nvPicPr>
          <p:cNvPr id="8" name="Рисунок 7" descr="&amp;Pcy;&amp;rcy;&amp;icy;&amp;shchcy;&amp;iecy;&amp;pcy;&amp;kcy;&amp;acy;&amp;mcy;&amp;icy; &amp;icy;&amp;gcy;&amp;rcy;&amp;acy;&amp;iecy;&amp;mcy; — &amp;ncy;&amp;iecy; &amp;tcy;&amp;ocy;&amp;lcy;&amp;softcy;&amp;kcy;&amp;ocy; &amp;mcy;&amp;iecy;&amp;lcy;&amp;kcy;&amp;ucy;&amp;yucy; &amp;mcy;&amp;ocy;&amp;tcy;&amp;ocy;&amp;rcy;&amp;icy;&amp;kcy;&amp;ucy; &amp;rcy;&amp;acy;&amp;zcy;&amp;vcy;&amp;icy;&amp;vcy;&amp;acy;&amp;iecy;&amp;m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84313"/>
            <a:ext cx="410368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maaam.ru/upload/blogs/2748988165744947a4ee04c7ab0204a5.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492375"/>
            <a:ext cx="371951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ИГРЫ С ПУГОВИЦАМИ</a:t>
            </a:r>
          </a:p>
        </p:txBody>
      </p:sp>
      <p:pic>
        <p:nvPicPr>
          <p:cNvPr id="6" name="Рисунок 5" descr="Игры с пуговиц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557338"/>
            <a:ext cx="3576638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maaam.ru/upload/blogs/fa874fbd2a010d254bd6dfa86bb9503b.jpg.jpg"/>
          <p:cNvPicPr>
            <a:picLocks noChangeAspect="1" noChangeArrowheads="1"/>
          </p:cNvPicPr>
          <p:nvPr/>
        </p:nvPicPr>
        <p:blipFill>
          <a:blip r:embed="rId3"/>
          <a:srcRect l="14340" t="13007" r="13957" b="10817"/>
          <a:stretch>
            <a:fillRect/>
          </a:stretch>
        </p:blipFill>
        <p:spPr bwMode="auto">
          <a:xfrm>
            <a:off x="5292725" y="1341438"/>
            <a:ext cx="178593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maaam.ru/upload/blogs/bf13b11c2624db345b2ff9044fe4aa0d.jpg.jpg"/>
          <p:cNvPicPr>
            <a:picLocks noChangeAspect="1" noChangeArrowheads="1"/>
          </p:cNvPicPr>
          <p:nvPr/>
        </p:nvPicPr>
        <p:blipFill>
          <a:blip r:embed="rId4"/>
          <a:srcRect l="9521" t="17641" r="27063" b="37416"/>
          <a:stretch>
            <a:fillRect/>
          </a:stretch>
        </p:blipFill>
        <p:spPr bwMode="auto">
          <a:xfrm>
            <a:off x="2484438" y="4508500"/>
            <a:ext cx="3357562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ИГРЫ С МАКАРОНАМИ</a:t>
            </a:r>
          </a:p>
        </p:txBody>
      </p:sp>
      <p:pic>
        <p:nvPicPr>
          <p:cNvPr id="17414" name="Picture 6" descr="http://www.breasting.ru/images/p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412875"/>
            <a:ext cx="320833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makaroni3 &amp;Vcy;&amp;iecy;&amp;scy;&amp;iecy;&amp;lcy;&amp;ycy;&amp;iecy; &amp;icy;&amp;gcy;&amp;rcy;&amp;ycy; &amp;dcy;&amp;lcy;&amp;yacy; &amp;mcy;&amp;acy;&amp;lcy;&amp;ycy;&amp;shcy;&amp;iecy;&amp;jcy; &amp;scy; &amp;mcy;&amp;acy;&amp;kcy;&amp;acy;&amp;rcy;&amp;ocy;&amp;ncy;&amp;acy;&amp;mcy;&amp;icy;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484313"/>
            <a:ext cx="3698875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 descr="http://www.e-etkinlik.com/data/media/1/Bornenes_hobbybog_-_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4105275"/>
            <a:ext cx="2928938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/>
              <a:t>Разрезные картинки </a:t>
            </a:r>
            <a:br>
              <a:rPr lang="ru-RU" sz="4000" b="1" smtClean="0"/>
            </a:br>
            <a:r>
              <a:rPr lang="ru-RU" sz="4000" b="1" smtClean="0"/>
              <a:t>из бросового материала</a:t>
            </a:r>
          </a:p>
        </p:txBody>
      </p:sp>
      <p:pic>
        <p:nvPicPr>
          <p:cNvPr id="1026" name="Picture 2" descr="&amp;Rcy;&amp;acy;&amp;zcy;&amp;rcy;&amp;iecy;&amp;zcy;&amp;ncy;&amp;ycy;&amp;iecy; &amp;kcy;&amp;acy;&amp;rcy;&amp;tcy;&amp;icy;&amp;ncy;&amp;kcy;&amp;icy; &amp;icy;&amp;zcy; &amp;bcy;&amp;rcy;&amp;ocy;&amp;scy;&amp;ocy;&amp;vcy;&amp;ocy;&amp;gcy;&amp;ocy; &amp;mcy;&amp;acy;&amp;tcy;&amp;iecy;&amp;rcy;&amp;icy;&amp;acy;&amp;lcy;&amp;acy;"/>
          <p:cNvPicPr>
            <a:picLocks noChangeAspect="1" noChangeArrowheads="1"/>
          </p:cNvPicPr>
          <p:nvPr/>
        </p:nvPicPr>
        <p:blipFill>
          <a:blip r:embed="rId2"/>
          <a:srcRect l="20270" t="3722" r="13513" b="5086"/>
          <a:stretch>
            <a:fillRect/>
          </a:stretch>
        </p:blipFill>
        <p:spPr bwMode="auto">
          <a:xfrm>
            <a:off x="900113" y="1773238"/>
            <a:ext cx="2928937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www.maaam.ru/upload/blogs/b5af8f3fd421fdfcdd6a38902156d41b.jpg.jpg"/>
          <p:cNvPicPr>
            <a:picLocks noChangeAspect="1" noChangeArrowheads="1"/>
          </p:cNvPicPr>
          <p:nvPr/>
        </p:nvPicPr>
        <p:blipFill>
          <a:blip r:embed="rId3"/>
          <a:srcRect l="21622" t="9305" r="16216" b="8809"/>
          <a:stretch>
            <a:fillRect/>
          </a:stretch>
        </p:blipFill>
        <p:spPr bwMode="auto">
          <a:xfrm>
            <a:off x="5148263" y="1844675"/>
            <a:ext cx="27178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http://www.maaam.ru/upload/blogs/f3a6f1a901bb3260479a4ad39480614d.jpg.jpg"/>
          <p:cNvPicPr>
            <a:picLocks noChangeAspect="1" noChangeArrowheads="1"/>
          </p:cNvPicPr>
          <p:nvPr/>
        </p:nvPicPr>
        <p:blipFill>
          <a:blip r:embed="rId4"/>
          <a:srcRect l="10811" t="18114" r="55405" b="13026"/>
          <a:stretch>
            <a:fillRect/>
          </a:stretch>
        </p:blipFill>
        <p:spPr bwMode="auto">
          <a:xfrm>
            <a:off x="3708400" y="3933825"/>
            <a:ext cx="178593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Содержимое 2"/>
          <p:cNvSpPr>
            <a:spLocks noGrp="1"/>
          </p:cNvSpPr>
          <p:nvPr>
            <p:ph idx="1"/>
          </p:nvPr>
        </p:nvSpPr>
        <p:spPr>
          <a:xfrm>
            <a:off x="0" y="260350"/>
            <a:ext cx="9144000" cy="5865813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4000" b="1" smtClean="0"/>
              <a:t>Игра – помощник нам, бесспорно,</a:t>
            </a:r>
            <a:br>
              <a:rPr lang="ru-RU" sz="4000" b="1" smtClean="0"/>
            </a:br>
            <a:r>
              <a:rPr lang="ru-RU" sz="4000" b="1" smtClean="0"/>
              <a:t>Игре все возрасты покорны.</a:t>
            </a:r>
            <a:br>
              <a:rPr lang="ru-RU" sz="4000" b="1" smtClean="0"/>
            </a:br>
            <a:r>
              <a:rPr lang="ru-RU" sz="4000" b="1" smtClean="0"/>
              <a:t>Взаимодействие в игре</a:t>
            </a:r>
            <a:br>
              <a:rPr lang="ru-RU" sz="4000" b="1" smtClean="0"/>
            </a:br>
            <a:r>
              <a:rPr lang="ru-RU" sz="4000" b="1" smtClean="0"/>
              <a:t>Поможет понимать друг друга,</a:t>
            </a:r>
            <a:br>
              <a:rPr lang="ru-RU" sz="4000" b="1" smtClean="0"/>
            </a:br>
            <a:r>
              <a:rPr lang="ru-RU" sz="4000" b="1" smtClean="0"/>
              <a:t>Нам стать внимательней, добрей,</a:t>
            </a:r>
            <a:br>
              <a:rPr lang="ru-RU" sz="4000" b="1" smtClean="0"/>
            </a:br>
            <a:r>
              <a:rPr lang="ru-RU" sz="4000" b="1" smtClean="0"/>
              <a:t>И разрешить вопрос досуга.</a:t>
            </a:r>
            <a:br>
              <a:rPr lang="ru-RU" sz="4000" b="1" smtClean="0"/>
            </a:br>
            <a:endParaRPr lang="ru-RU" sz="4000" b="1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4000" b="1" smtClean="0"/>
              <a:t>Играйте с нами! Придумывайте сами! </a:t>
            </a:r>
            <a:br>
              <a:rPr lang="ru-RU" sz="4000" b="1" smtClean="0"/>
            </a:br>
            <a:r>
              <a:rPr lang="ru-RU" sz="4000" b="1" smtClean="0"/>
              <a:t>Играйте с друзьями! Удача за вами!</a:t>
            </a:r>
          </a:p>
          <a:p>
            <a:pPr algn="ctr" eaLnBrk="1" hangingPunct="1">
              <a:buFont typeface="Arial" charset="0"/>
              <a:buNone/>
            </a:pPr>
            <a:endParaRPr lang="ru-RU" sz="4000" b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5038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«Каков ребёнок в игре, таков во многом он будет в работе, когда вырастет. Поэтому воспитание будущего деятеля происходит,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прежде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всего, в игре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/>
              <a:t>       </a:t>
            </a:r>
            <a:br>
              <a:rPr lang="ru-RU" dirty="0" smtClean="0"/>
            </a:br>
            <a:r>
              <a:rPr lang="ru-RU" dirty="0" smtClean="0"/>
              <a:t>                                                               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Антон Семенович Макаренко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15700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Рисунок 3" descr="2453425-ccd58be1d3c80e1f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1916113"/>
            <a:ext cx="53467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/>
          </p:cNvSpPr>
          <p:nvPr>
            <p:ph type="body" idx="1"/>
          </p:nvPr>
        </p:nvSpPr>
        <p:spPr>
          <a:xfrm>
            <a:off x="468313" y="1196975"/>
            <a:ext cx="8351837" cy="7377113"/>
          </a:xfrm>
        </p:spPr>
        <p:txBody>
          <a:bodyPr/>
          <a:lstStyle/>
          <a:p>
            <a:r>
              <a:rPr lang="ru-RU" b="1" smtClean="0">
                <a:latin typeface="Times New Roman" pitchFamily="18" charset="0"/>
              </a:rPr>
              <a:t>« Игра — это огромное светлое окно, через которое в духовный мир ребенка вливается живительный поток представлений, понятий об окружающем мире. Игра — это искра, зажигающая огонек пытливости и любознательности.» </a:t>
            </a:r>
            <a:br>
              <a:rPr lang="ru-RU" b="1" smtClean="0">
                <a:latin typeface="Times New Roman" pitchFamily="18" charset="0"/>
              </a:rPr>
            </a:br>
            <a:r>
              <a:rPr lang="ru-RU" b="1" smtClean="0">
                <a:latin typeface="Times New Roman" pitchFamily="18" charset="0"/>
              </a:rPr>
              <a:t>                                         Сухомлинский В.А.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smtClean="0"/>
              <a:t>Возможности игры огромны, они</a:t>
            </a:r>
            <a:r>
              <a:rPr lang="ru-RU" sz="4000" smtClean="0"/>
              <a:t>:</a:t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400" b="1" smtClean="0">
                <a:latin typeface="Times New Roman" pitchFamily="18" charset="0"/>
              </a:rPr>
              <a:t>Развивают познавательные процессы личности – внимание,  память, восприятие, мышление, воображение;</a:t>
            </a:r>
          </a:p>
          <a:p>
            <a:pPr>
              <a:lnSpc>
                <a:spcPct val="80000"/>
              </a:lnSpc>
            </a:pPr>
            <a:endParaRPr lang="ru-RU" sz="2400" b="1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b="1" smtClean="0">
                <a:latin typeface="Times New Roman" pitchFamily="18" charset="0"/>
              </a:rPr>
              <a:t>Тренируют наблюдательность и ум;</a:t>
            </a:r>
          </a:p>
          <a:p>
            <a:pPr>
              <a:lnSpc>
                <a:spcPct val="80000"/>
              </a:lnSpc>
            </a:pPr>
            <a:endParaRPr lang="ru-RU" sz="2400" b="1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b="1" smtClean="0">
                <a:latin typeface="Times New Roman" pitchFamily="18" charset="0"/>
              </a:rPr>
              <a:t>Развивают творческие способности у детей;</a:t>
            </a:r>
          </a:p>
          <a:p>
            <a:pPr>
              <a:lnSpc>
                <a:spcPct val="80000"/>
              </a:lnSpc>
            </a:pPr>
            <a:endParaRPr lang="ru-RU" sz="2400" b="1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b="1" smtClean="0">
                <a:latin typeface="Times New Roman" pitchFamily="18" charset="0"/>
              </a:rPr>
              <a:t>Способствуют познанию ребенком самого себя и побуждают его к самосовершенствованию;</a:t>
            </a:r>
          </a:p>
          <a:p>
            <a:pPr>
              <a:lnSpc>
                <a:spcPct val="80000"/>
              </a:lnSpc>
            </a:pPr>
            <a:endParaRPr lang="ru-RU" sz="2400" b="1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b="1" smtClean="0">
                <a:latin typeface="Times New Roman" pitchFamily="18" charset="0"/>
              </a:rPr>
              <a:t>Учат самодисциплине, настойчивости, выдержке –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b="1" smtClean="0">
                <a:latin typeface="Times New Roman" pitchFamily="18" charset="0"/>
              </a:rPr>
              <a:t>     всем тем качествам, без которых трудно жить и достигать поставленных целей и задач</a:t>
            </a:r>
          </a:p>
          <a:p>
            <a:pPr>
              <a:lnSpc>
                <a:spcPct val="80000"/>
              </a:lnSpc>
            </a:pPr>
            <a:endParaRPr lang="ru-RU" sz="2400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7200" b="1" smtClean="0">
                <a:solidFill>
                  <a:srgbClr val="FF0000"/>
                </a:solidFill>
                <a:latin typeface="Times New Roman" pitchFamily="18" charset="0"/>
              </a:rPr>
              <a:t>Какие бывают игры ?</a:t>
            </a:r>
          </a:p>
          <a:p>
            <a:endParaRPr lang="ru-RU" sz="7200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/>
              <a:t>СЮЖЕТНО-РОЛЕВАЯ  ИГРА</a:t>
            </a:r>
            <a:br>
              <a:rPr lang="ru-RU" sz="4000" b="1" smtClean="0"/>
            </a:br>
            <a:endParaRPr lang="ru-RU" sz="4000" b="1" smtClean="0"/>
          </a:p>
        </p:txBody>
      </p:sp>
      <p:pic>
        <p:nvPicPr>
          <p:cNvPr id="21506" name="Picture 2" descr="D:\мамина папка\Фото новая группа\МАРТ 2013 №2\100M1033\100_3230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t="7787" r="9975" b="6960"/>
          <a:stretch>
            <a:fillRect/>
          </a:stretch>
        </p:blipFill>
        <p:spPr>
          <a:xfrm>
            <a:off x="179388" y="1412875"/>
            <a:ext cx="4321175" cy="3240088"/>
          </a:xfrm>
        </p:spPr>
      </p:pic>
      <p:pic>
        <p:nvPicPr>
          <p:cNvPr id="21505" name="Picture 1" descr="D:\мамина папка\Фото новая группа\МАРТ 2013 №2\100M1033\100_3154.JPG"/>
          <p:cNvPicPr>
            <a:picLocks noChangeAspect="1" noChangeArrowheads="1"/>
          </p:cNvPicPr>
          <p:nvPr/>
        </p:nvPicPr>
        <p:blipFill>
          <a:blip r:embed="rId3"/>
          <a:srcRect t="11433" r="13037" b="8533"/>
          <a:stretch>
            <a:fillRect/>
          </a:stretch>
        </p:blipFill>
        <p:spPr bwMode="auto">
          <a:xfrm>
            <a:off x="4284663" y="2997200"/>
            <a:ext cx="445135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987675" y="908050"/>
            <a:ext cx="1079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>
                <a:latin typeface="Times New Roman" pitchFamily="18" charset="0"/>
              </a:rPr>
              <a:t>Кафе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840288" y="6113463"/>
            <a:ext cx="157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</a:rPr>
              <a:t>Больница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/>
              <a:t>ТЕАТРАЛИЗОВАННАЯ  ИГРА</a:t>
            </a:r>
            <a:br>
              <a:rPr lang="ru-RU" sz="4000" b="1" smtClean="0"/>
            </a:br>
            <a:endParaRPr lang="ru-RU" sz="4000" b="1" smtClean="0"/>
          </a:p>
        </p:txBody>
      </p:sp>
      <p:pic>
        <p:nvPicPr>
          <p:cNvPr id="2" name="Picture 1" descr="D:\мамина папка\Фото новая группа\МАРТ 2013 №2\100M1033\100_3246.JPG"/>
          <p:cNvPicPr>
            <a:picLocks noChangeAspect="1" noChangeArrowheads="1"/>
          </p:cNvPicPr>
          <p:nvPr/>
        </p:nvPicPr>
        <p:blipFill>
          <a:blip r:embed="rId2"/>
          <a:srcRect l="5801" t="4782" b="8864"/>
          <a:stretch>
            <a:fillRect/>
          </a:stretch>
        </p:blipFill>
        <p:spPr bwMode="auto">
          <a:xfrm>
            <a:off x="179388" y="1628775"/>
            <a:ext cx="4679950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D:\мамина папка\Фото новая группа\МАРТ 2013 №2\100M1033\100_3255.JPG"/>
          <p:cNvPicPr>
            <a:picLocks noChangeAspect="1" noChangeArrowheads="1"/>
          </p:cNvPicPr>
          <p:nvPr/>
        </p:nvPicPr>
        <p:blipFill>
          <a:blip r:embed="rId3"/>
          <a:srcRect l="1691" t="22601" r="27386"/>
          <a:stretch>
            <a:fillRect/>
          </a:stretch>
        </p:blipFill>
        <p:spPr bwMode="auto">
          <a:xfrm>
            <a:off x="4643438" y="2420938"/>
            <a:ext cx="428625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508625" y="6237288"/>
            <a:ext cx="1357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</a:rPr>
              <a:t>Колобок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743075" y="928688"/>
            <a:ext cx="1392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</a:rPr>
              <a:t>Теремок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z="4000" b="1" smtClean="0"/>
              <a:t>РАЗВИВАЮЩИЕ ИГРЫ</a:t>
            </a:r>
            <a:br>
              <a:rPr lang="ru-RU" sz="4000" b="1" smtClean="0"/>
            </a:br>
            <a:endParaRPr lang="ru-RU" sz="4000" b="1" smtClean="0"/>
          </a:p>
        </p:txBody>
      </p:sp>
      <p:pic>
        <p:nvPicPr>
          <p:cNvPr id="1026" name="Picture 2" descr="D:\мамина папка\Фото новая группа\ФОТО  2013 февраль\100_3012.JPG"/>
          <p:cNvPicPr>
            <a:picLocks noChangeAspect="1" noChangeArrowheads="1"/>
          </p:cNvPicPr>
          <p:nvPr/>
        </p:nvPicPr>
        <p:blipFill>
          <a:blip r:embed="rId2"/>
          <a:srcRect l="17863" t="7146" r="10242" b="10674"/>
          <a:stretch>
            <a:fillRect/>
          </a:stretch>
        </p:blipFill>
        <p:spPr bwMode="auto">
          <a:xfrm>
            <a:off x="179388" y="1557338"/>
            <a:ext cx="4000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7" name="Picture 1" descr="D:\мамина папка\Фото новая группа\МАРТ 2013 №2\100M1033\100_31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2205038"/>
            <a:ext cx="4594225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840288" y="5610225"/>
            <a:ext cx="2720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</a:rPr>
              <a:t>Подбери по цвету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1095375" y="10001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</TotalTime>
  <Words>292</Words>
  <Application>Microsoft Office PowerPoint</Application>
  <PresentationFormat>Экран (4:3)</PresentationFormat>
  <Paragraphs>61</Paragraphs>
  <Slides>30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Диаграмма Microsoft Excel</vt:lpstr>
      <vt:lpstr>Муниципальное бюджетное дошкольное образовательное учреждение  детский сад общеразвивающего вида №23 станицы Казанская муниципального образования  Кавказский район </vt:lpstr>
      <vt:lpstr>Презентация PowerPoint</vt:lpstr>
      <vt:lpstr>«Каков ребёнок в игре, таков во многом он будет в работе, когда вырастет. Поэтому воспитание будущего деятеля происходит,  прежде всего, в игре»                                                                          Антон Семенович Макаренко </vt:lpstr>
      <vt:lpstr>Презентация PowerPoint</vt:lpstr>
      <vt:lpstr>Возможности игры огромны, они: </vt:lpstr>
      <vt:lpstr>Презентация PowerPoint</vt:lpstr>
      <vt:lpstr>СЮЖЕТНО-РОЛЕВАЯ  ИГРА </vt:lpstr>
      <vt:lpstr>ТЕАТРАЛИЗОВАННАЯ  ИГРА </vt:lpstr>
      <vt:lpstr>РАЗВИВАЮЩИЕ ИГРЫ </vt:lpstr>
      <vt:lpstr>КОНСТРУКТОРСКИЕ ИГРЫ</vt:lpstr>
      <vt:lpstr>ПОДВИЖНЫЕ  ИГРЫ </vt:lpstr>
      <vt:lpstr>КАКИЕ  БЫВАЮТ ИГРУШКИ? </vt:lpstr>
      <vt:lpstr> Игрушки отображающие реальную жизнь</vt:lpstr>
      <vt:lpstr>Технические игрушки</vt:lpstr>
      <vt:lpstr>Спортивные игрушки</vt:lpstr>
      <vt:lpstr>Дидактические игрушки</vt:lpstr>
      <vt:lpstr>Музыкальные игрушки</vt:lpstr>
      <vt:lpstr>Театральные игрушки</vt:lpstr>
      <vt:lpstr>Военные игрушки</vt:lpstr>
      <vt:lpstr>Игры для развития творческой фантазии</vt:lpstr>
      <vt:lpstr>Важно, при выборе игрушек, учитывать:</vt:lpstr>
      <vt:lpstr>Как правильно выбрать игрушку?</vt:lpstr>
      <vt:lpstr>На что опираются родители в подборе игрушек?</vt:lpstr>
      <vt:lpstr>В  КАКИЕ  ИГРЫ МОЖНО ПОИГРАТЬ  ДОМА?</vt:lpstr>
      <vt:lpstr>ИГРЫ С ПРИЩЕПКАМИ</vt:lpstr>
      <vt:lpstr>ИГРЫ С ПУГОВИЦАМИ</vt:lpstr>
      <vt:lpstr>ИГРЫ С МАКАРОНАМИ</vt:lpstr>
      <vt:lpstr>Разрезные картинки  из бросового материала</vt:lpstr>
      <vt:lpstr>Презентация PowerPoint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№50</dc:title>
  <dc:creator>Admin</dc:creator>
  <cp:lastModifiedBy>1</cp:lastModifiedBy>
  <cp:revision>26</cp:revision>
  <dcterms:created xsi:type="dcterms:W3CDTF">2013-11-03T08:32:03Z</dcterms:created>
  <dcterms:modified xsi:type="dcterms:W3CDTF">2018-01-07T18:21:40Z</dcterms:modified>
</cp:coreProperties>
</file>