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57BE7-F1B0-4ADB-AFC3-D3FE70309CCB}" type="datetimeFigureOut">
              <a:rPr lang="ru-RU" smtClean="0"/>
              <a:t>14.05.2019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6BCBB-B07D-4682-A024-F14532B437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46939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57BE7-F1B0-4ADB-AFC3-D3FE70309CCB}" type="datetimeFigureOut">
              <a:rPr lang="ru-RU" smtClean="0"/>
              <a:t>14.05.2019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6BCBB-B07D-4682-A024-F14532B437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41028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57BE7-F1B0-4ADB-AFC3-D3FE70309CCB}" type="datetimeFigureOut">
              <a:rPr lang="ru-RU" smtClean="0"/>
              <a:t>14.05.2019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6BCBB-B07D-4682-A024-F14532B437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08366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57BE7-F1B0-4ADB-AFC3-D3FE70309CCB}" type="datetimeFigureOut">
              <a:rPr lang="ru-RU" smtClean="0"/>
              <a:t>14.05.2019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6BCBB-B07D-4682-A024-F14532B437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38879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57BE7-F1B0-4ADB-AFC3-D3FE70309CCB}" type="datetimeFigureOut">
              <a:rPr lang="ru-RU" smtClean="0"/>
              <a:t>14.05.2019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6BCBB-B07D-4682-A024-F14532B437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49143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57BE7-F1B0-4ADB-AFC3-D3FE70309CCB}" type="datetimeFigureOut">
              <a:rPr lang="ru-RU" smtClean="0"/>
              <a:t>14.05.2019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6BCBB-B07D-4682-A024-F14532B437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62052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57BE7-F1B0-4ADB-AFC3-D3FE70309CCB}" type="datetimeFigureOut">
              <a:rPr lang="ru-RU" smtClean="0"/>
              <a:t>14.05.2019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6BCBB-B07D-4682-A024-F14532B437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69701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57BE7-F1B0-4ADB-AFC3-D3FE70309CCB}" type="datetimeFigureOut">
              <a:rPr lang="ru-RU" smtClean="0"/>
              <a:t>14.05.2019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6BCBB-B07D-4682-A024-F14532B437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8075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57BE7-F1B0-4ADB-AFC3-D3FE70309CCB}" type="datetimeFigureOut">
              <a:rPr lang="ru-RU" smtClean="0"/>
              <a:t>14.05.2019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6BCBB-B07D-4682-A024-F14532B437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2813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57BE7-F1B0-4ADB-AFC3-D3FE70309CCB}" type="datetimeFigureOut">
              <a:rPr lang="ru-RU" smtClean="0"/>
              <a:t>14.05.2019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6BCBB-B07D-4682-A024-F14532B437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44006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57BE7-F1B0-4ADB-AFC3-D3FE70309CCB}" type="datetimeFigureOut">
              <a:rPr lang="ru-RU" smtClean="0"/>
              <a:t>14.05.2019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6BCBB-B07D-4682-A024-F14532B437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04757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E57BE7-F1B0-4ADB-AFC3-D3FE70309CCB}" type="datetimeFigureOut">
              <a:rPr lang="ru-RU" smtClean="0"/>
              <a:t>14.05.2019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16BCBB-B07D-4682-A024-F14532B437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9996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w-dog.ru/wallpapers/1/41/47018675185662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916" y="0"/>
            <a:ext cx="917321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685800" y="908720"/>
            <a:ext cx="7772400" cy="4608513"/>
          </a:xfrm>
        </p:spPr>
        <p:txBody>
          <a:bodyPr>
            <a:normAutofit/>
          </a:bodyPr>
          <a:lstStyle/>
          <a:p>
            <a:r>
              <a:rPr lang="ru-RU" sz="3200" b="1" smtClean="0">
                <a:latin typeface="+mn-lt"/>
              </a:rPr>
              <a:t>Консультации логопеда</a:t>
            </a:r>
            <a:r>
              <a:rPr lang="ru-RU" sz="3200" b="1" dirty="0" smtClean="0">
                <a:latin typeface="+mn-lt"/>
              </a:rPr>
              <a:t/>
            </a:r>
            <a:br>
              <a:rPr lang="ru-RU" sz="3200" b="1" dirty="0" smtClean="0">
                <a:latin typeface="+mn-lt"/>
              </a:rPr>
            </a:br>
            <a:r>
              <a:rPr lang="ru-RU" dirty="0">
                <a:latin typeface="+mn-lt"/>
              </a:rPr>
              <a:t/>
            </a:r>
            <a:br>
              <a:rPr lang="ru-RU" dirty="0">
                <a:latin typeface="+mn-lt"/>
              </a:rPr>
            </a:br>
            <a:r>
              <a:rPr lang="ru-RU" sz="5400" dirty="0" smtClean="0">
                <a:solidFill>
                  <a:srgbClr val="C00000"/>
                </a:solidFill>
                <a:latin typeface="Lastochka" panose="02000400000000000000" pitchFamily="2" charset="0"/>
              </a:rPr>
              <a:t>«</a:t>
            </a:r>
            <a:r>
              <a:rPr lang="ru-RU" sz="5400" b="1" dirty="0" smtClean="0">
                <a:solidFill>
                  <a:srgbClr val="C00000"/>
                </a:solidFill>
                <a:latin typeface="Lastochka" panose="02000400000000000000" pitchFamily="2" charset="0"/>
              </a:rPr>
              <a:t>Развитие </a:t>
            </a:r>
            <a:r>
              <a:rPr lang="ru-RU" sz="5400" b="1" dirty="0">
                <a:solidFill>
                  <a:srgbClr val="C00000"/>
                </a:solidFill>
                <a:latin typeface="Lastochka" panose="02000400000000000000" pitchFamily="2" charset="0"/>
              </a:rPr>
              <a:t>глагольной лексики </a:t>
            </a:r>
            <a:r>
              <a:rPr lang="ru-RU" sz="5400" b="1" dirty="0" smtClean="0">
                <a:solidFill>
                  <a:srgbClr val="C00000"/>
                </a:solidFill>
                <a:latin typeface="Lastochka" panose="02000400000000000000" pitchFamily="2" charset="0"/>
              </a:rPr>
              <a:t/>
            </a:r>
            <a:br>
              <a:rPr lang="ru-RU" sz="5400" b="1" dirty="0" smtClean="0">
                <a:solidFill>
                  <a:srgbClr val="C00000"/>
                </a:solidFill>
                <a:latin typeface="Lastochka" panose="02000400000000000000" pitchFamily="2" charset="0"/>
              </a:rPr>
            </a:br>
            <a:r>
              <a:rPr lang="ru-RU" sz="5400" b="1" dirty="0" smtClean="0">
                <a:solidFill>
                  <a:srgbClr val="C00000"/>
                </a:solidFill>
                <a:latin typeface="Lastochka" panose="02000400000000000000" pitchFamily="2" charset="0"/>
              </a:rPr>
              <a:t>у </a:t>
            </a:r>
            <a:r>
              <a:rPr lang="ru-RU" sz="5400" b="1" dirty="0">
                <a:solidFill>
                  <a:srgbClr val="C00000"/>
                </a:solidFill>
                <a:latin typeface="Lastochka" panose="02000400000000000000" pitchFamily="2" charset="0"/>
              </a:rPr>
              <a:t>детей с ОНР»</a:t>
            </a:r>
            <a:r>
              <a:rPr lang="ru-RU" sz="5400" dirty="0">
                <a:solidFill>
                  <a:srgbClr val="C00000"/>
                </a:solidFill>
                <a:latin typeface="Lastochka" panose="02000400000000000000" pitchFamily="2" charset="0"/>
              </a:rPr>
              <a:t/>
            </a:r>
            <a:br>
              <a:rPr lang="ru-RU" sz="5400" dirty="0">
                <a:solidFill>
                  <a:srgbClr val="C00000"/>
                </a:solidFill>
                <a:latin typeface="Lastochka" panose="02000400000000000000" pitchFamily="2" charset="0"/>
              </a:rPr>
            </a:br>
            <a:endParaRPr lang="ru-RU" dirty="0">
              <a:solidFill>
                <a:srgbClr val="C00000"/>
              </a:solidFill>
              <a:latin typeface="Lastochka" panose="020004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74168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w-dog.ru/wallpapers/1/41/47018675185662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9973" y="0"/>
            <a:ext cx="917321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685800" y="548681"/>
            <a:ext cx="6406480" cy="4104455"/>
          </a:xfrm>
        </p:spPr>
        <p:txBody>
          <a:bodyPr>
            <a:normAutofit/>
          </a:bodyPr>
          <a:lstStyle/>
          <a:p>
            <a:r>
              <a:rPr lang="ru-RU" sz="2400" b="1" dirty="0">
                <a:solidFill>
                  <a:srgbClr val="C00000"/>
                </a:solidFill>
              </a:rPr>
              <a:t>Игра “Утро, день, вечер, ночь”</a:t>
            </a:r>
            <a:r>
              <a:rPr lang="ru-RU" sz="2400" dirty="0">
                <a:solidFill>
                  <a:srgbClr val="C00000"/>
                </a:solidFill>
              </a:rPr>
              <a:t/>
            </a:r>
            <a:br>
              <a:rPr lang="ru-RU" sz="2400" dirty="0">
                <a:solidFill>
                  <a:srgbClr val="C00000"/>
                </a:solidFill>
              </a:rPr>
            </a:br>
            <a:r>
              <a:rPr lang="ru-RU" sz="2400" dirty="0" smtClean="0">
                <a:solidFill>
                  <a:srgbClr val="C00000"/>
                </a:solidFill>
              </a:rPr>
              <a:t/>
            </a:r>
            <a:br>
              <a:rPr lang="ru-RU" sz="2400" dirty="0" smtClean="0">
                <a:solidFill>
                  <a:srgbClr val="C00000"/>
                </a:solidFill>
              </a:rPr>
            </a:br>
            <a:r>
              <a:rPr lang="ru-RU" sz="2400" b="1" dirty="0" smtClean="0"/>
              <a:t>Утро</a:t>
            </a:r>
            <a:r>
              <a:rPr lang="ru-RU" sz="2400" b="1" dirty="0"/>
              <a:t>, вечер, день и ночь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sz="2400" b="1" dirty="0"/>
              <a:t>Навсегда уходят прочь.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sz="2400" b="1" dirty="0"/>
              <a:t>Провожать их не спеши,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sz="2400" b="1" dirty="0"/>
              <a:t>Что ты делал, расскажи.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sz="2400" b="1" dirty="0"/>
              <a:t>Что ты делал утром?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sz="2400" b="1" dirty="0"/>
              <a:t>Что ты делал вечером?</a:t>
            </a:r>
            <a:r>
              <a:rPr lang="ru-RU" sz="2400" dirty="0"/>
              <a:t/>
            </a:r>
            <a:br>
              <a:rPr lang="ru-RU" sz="2400" dirty="0"/>
            </a:br>
            <a:endParaRPr lang="ru-RU" sz="2200" dirty="0">
              <a:solidFill>
                <a:srgbClr val="C00000"/>
              </a:solidFill>
              <a:latin typeface="Lastochka" panose="020004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50661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w-dog.ru/wallpapers/1/41/47018675185662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9973" y="0"/>
            <a:ext cx="917321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685800" y="548681"/>
            <a:ext cx="6406480" cy="4104455"/>
          </a:xfrm>
        </p:spPr>
        <p:txBody>
          <a:bodyPr>
            <a:normAutofit/>
          </a:bodyPr>
          <a:lstStyle/>
          <a:p>
            <a:r>
              <a:rPr lang="ru-RU" sz="2400" b="1" dirty="0">
                <a:solidFill>
                  <a:srgbClr val="C00000"/>
                </a:solidFill>
              </a:rPr>
              <a:t>Игра “Подскажи словечко”</a:t>
            </a:r>
            <a:r>
              <a:rPr lang="ru-RU" sz="2400" dirty="0">
                <a:solidFill>
                  <a:srgbClr val="C00000"/>
                </a:solidFill>
              </a:rPr>
              <a:t/>
            </a:r>
            <a:br>
              <a:rPr lang="ru-RU" sz="2400" dirty="0">
                <a:solidFill>
                  <a:srgbClr val="C00000"/>
                </a:solidFill>
              </a:rPr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b="1" dirty="0" smtClean="0"/>
              <a:t>Есть </a:t>
            </a:r>
            <a:r>
              <a:rPr lang="ru-RU" sz="2400" b="1" dirty="0"/>
              <a:t>всего один ответ.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sz="2400" b="1" dirty="0"/>
              <a:t>Кто – то знает, кто – то - нет.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sz="2400" b="1" dirty="0"/>
              <a:t>Ворона каркает, а сорока …? (стрекочет)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sz="2400" b="1" dirty="0"/>
              <a:t>Сова летает, а кролик …? (прыгает)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/>
              <a:t> </a:t>
            </a:r>
            <a:br>
              <a:rPr lang="ru-RU" sz="2400" dirty="0"/>
            </a:br>
            <a:r>
              <a:rPr lang="ru-RU" sz="2400" b="1" dirty="0"/>
              <a:t>Крот роет норки, а сорока …? (вьет гнездо)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sz="2400" b="1" dirty="0"/>
              <a:t>Корова ест сено, а заяц …? …</a:t>
            </a:r>
            <a:r>
              <a:rPr lang="ru-RU" sz="2400" dirty="0"/>
              <a:t/>
            </a:r>
            <a:br>
              <a:rPr lang="ru-RU" sz="2400" dirty="0"/>
            </a:br>
            <a:endParaRPr lang="ru-RU" sz="2200" dirty="0">
              <a:solidFill>
                <a:srgbClr val="C00000"/>
              </a:solidFill>
              <a:latin typeface="Lastochka" panose="020004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66213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w-dog.ru/wallpapers/1/41/47018675185662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9973" y="0"/>
            <a:ext cx="917321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685800" y="548681"/>
            <a:ext cx="6406480" cy="4104455"/>
          </a:xfrm>
        </p:spPr>
        <p:txBody>
          <a:bodyPr>
            <a:normAutofit fontScale="90000"/>
          </a:bodyPr>
          <a:lstStyle/>
          <a:p>
            <a:r>
              <a:rPr lang="ru-RU" sz="2400" b="1" dirty="0">
                <a:solidFill>
                  <a:srgbClr val="C00000"/>
                </a:solidFill>
              </a:rPr>
              <a:t>Игра « Сочиним стихотворение» </a:t>
            </a:r>
            <a:r>
              <a:rPr lang="ru-RU" sz="2400" b="1" dirty="0" smtClean="0">
                <a:solidFill>
                  <a:srgbClr val="C00000"/>
                </a:solidFill>
              </a:rPr>
              <a:t/>
            </a:r>
            <a:br>
              <a:rPr lang="ru-RU" sz="2400" b="1" dirty="0" smtClean="0">
                <a:solidFill>
                  <a:srgbClr val="C00000"/>
                </a:solidFill>
              </a:rPr>
            </a:br>
            <a:r>
              <a:rPr lang="ru-RU" sz="2400" b="1" dirty="0"/>
              <a:t/>
            </a:r>
            <a:br>
              <a:rPr lang="ru-RU" sz="2400" b="1" dirty="0"/>
            </a:br>
            <a:r>
              <a:rPr lang="ru-RU" sz="2400" b="1" dirty="0" smtClean="0"/>
              <a:t>Предложить </a:t>
            </a:r>
            <a:r>
              <a:rPr lang="ru-RU" sz="2400" b="1" dirty="0"/>
              <a:t>детям сочинить стихотворение о том, как подают голос животные (педагог называет и показывает животное, а дети добавляют слово - название действия).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/>
              <a:t> </a:t>
            </a:r>
            <a:br>
              <a:rPr lang="ru-RU" sz="2400" dirty="0"/>
            </a:br>
            <a:r>
              <a:rPr lang="ru-RU" sz="2400" b="1" dirty="0"/>
              <a:t>УТКА – КРЯКАЕТ, ЛЯГУШКА - ... КВАКАЕТ, ЛЕВ ... РЫЧИТ, А КОРОВА ... МЫЧИТ, КОШКА ... МЯУКАЕТ, ПОРОСЕНОК ... ХРЮКАЕТ, КОЗЛЕНОК ... МЕКАЕТ, А ПЕТУХ ... КУКАРЕКАЕТ</a:t>
            </a:r>
            <a:r>
              <a:rPr lang="ru-RU" sz="2400" dirty="0"/>
              <a:t/>
            </a:r>
            <a:br>
              <a:rPr lang="ru-RU" sz="2400" dirty="0"/>
            </a:br>
            <a:endParaRPr lang="ru-RU" sz="2200" dirty="0">
              <a:solidFill>
                <a:srgbClr val="C00000"/>
              </a:solidFill>
              <a:latin typeface="Lastochka" panose="020004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57327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w-dog.ru/wallpapers/1/41/47018675185662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9973" y="0"/>
            <a:ext cx="917321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685800" y="548681"/>
            <a:ext cx="6406480" cy="4104455"/>
          </a:xfrm>
        </p:spPr>
        <p:txBody>
          <a:bodyPr>
            <a:normAutofit/>
          </a:bodyPr>
          <a:lstStyle/>
          <a:p>
            <a:r>
              <a:rPr lang="ru-RU" sz="2000" b="1" dirty="0">
                <a:solidFill>
                  <a:srgbClr val="C00000"/>
                </a:solidFill>
              </a:rPr>
              <a:t>Игра « Кто что делал? Что делала?»</a:t>
            </a:r>
            <a:r>
              <a:rPr lang="ru-RU" sz="2000" dirty="0">
                <a:solidFill>
                  <a:srgbClr val="C00000"/>
                </a:solidFill>
              </a:rPr>
              <a:t/>
            </a:r>
            <a:br>
              <a:rPr lang="ru-RU" sz="2000" dirty="0">
                <a:solidFill>
                  <a:srgbClr val="C00000"/>
                </a:solidFill>
              </a:rPr>
            </a:br>
            <a:r>
              <a:rPr lang="ru-RU" sz="2000" dirty="0"/>
              <a:t> </a:t>
            </a:r>
            <a:br>
              <a:rPr lang="ru-RU" sz="2000" dirty="0"/>
            </a:br>
            <a:r>
              <a:rPr lang="ru-RU" sz="2000" b="1" dirty="0"/>
              <a:t>На одном игровом поле — две картинки с изображениями мальчика и девочки, на другом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/>
              <a:t> </a:t>
            </a:r>
            <a:br>
              <a:rPr lang="ru-RU" sz="2000" dirty="0"/>
            </a:br>
            <a:r>
              <a:rPr lang="ru-RU" sz="2000" b="1" dirty="0"/>
              <a:t>— картинки-символы действий. Логопед предлагает детям ответить на вопрос Что делает девочка (мальчик)? при помощи картинок-символов действий. Ребенок самостоятельно выбирает картинки с подходящими символами, переносит на другое игровое поле, наклеивает рядом с объектом и поясняет: Девочка – стоит, сидит, прыгает, спит и т. д.</a:t>
            </a:r>
            <a:r>
              <a:rPr lang="ru-RU" sz="2000" dirty="0"/>
              <a:t/>
            </a:r>
            <a:br>
              <a:rPr lang="ru-RU" sz="2000" dirty="0"/>
            </a:br>
            <a:endParaRPr lang="ru-RU" sz="1800" dirty="0">
              <a:solidFill>
                <a:srgbClr val="C00000"/>
              </a:solidFill>
              <a:latin typeface="Lastochka" panose="020004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34599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w-dog.ru/wallpapers/1/41/47018675185662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9973" y="0"/>
            <a:ext cx="917321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685800" y="548681"/>
            <a:ext cx="6406480" cy="4104455"/>
          </a:xfrm>
        </p:spPr>
        <p:txBody>
          <a:bodyPr>
            <a:normAutofit/>
          </a:bodyPr>
          <a:lstStyle/>
          <a:p>
            <a:r>
              <a:rPr lang="ru-RU" sz="7200" b="1" dirty="0" smtClean="0">
                <a:solidFill>
                  <a:srgbClr val="C00000"/>
                </a:solidFill>
                <a:latin typeface="Lastochka" panose="02000400000000000000" pitchFamily="2" charset="0"/>
              </a:rPr>
              <a:t/>
            </a:r>
            <a:br>
              <a:rPr lang="ru-RU" sz="7200" b="1" dirty="0" smtClean="0">
                <a:solidFill>
                  <a:srgbClr val="C00000"/>
                </a:solidFill>
                <a:latin typeface="Lastochka" panose="02000400000000000000" pitchFamily="2" charset="0"/>
              </a:rPr>
            </a:br>
            <a:r>
              <a:rPr lang="ru-RU" sz="7200" b="1" dirty="0" smtClean="0">
                <a:solidFill>
                  <a:srgbClr val="C00000"/>
                </a:solidFill>
                <a:latin typeface="Lastochka" panose="02000400000000000000" pitchFamily="2" charset="0"/>
              </a:rPr>
              <a:t>Спасибо </a:t>
            </a:r>
            <a:r>
              <a:rPr lang="ru-RU" sz="7200" b="1" dirty="0">
                <a:solidFill>
                  <a:srgbClr val="C00000"/>
                </a:solidFill>
                <a:latin typeface="Lastochka" panose="02000400000000000000" pitchFamily="2" charset="0"/>
              </a:rPr>
              <a:t>за внимание!</a:t>
            </a:r>
            <a:br>
              <a:rPr lang="ru-RU" sz="7200" b="1" dirty="0">
                <a:solidFill>
                  <a:srgbClr val="C00000"/>
                </a:solidFill>
                <a:latin typeface="Lastochka" panose="02000400000000000000" pitchFamily="2" charset="0"/>
              </a:rPr>
            </a:br>
            <a:endParaRPr lang="ru-RU" sz="6600" b="1" dirty="0">
              <a:solidFill>
                <a:srgbClr val="C00000"/>
              </a:solidFill>
              <a:latin typeface="Lastochka" panose="020004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29695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w-dog.ru/wallpapers/1/41/47018675185662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9973" y="0"/>
            <a:ext cx="917321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685800" y="548681"/>
            <a:ext cx="6406480" cy="4104455"/>
          </a:xfrm>
        </p:spPr>
        <p:txBody>
          <a:bodyPr>
            <a:normAutofit fontScale="90000"/>
          </a:bodyPr>
          <a:lstStyle/>
          <a:p>
            <a:r>
              <a:rPr lang="ru-RU" sz="2200" b="1" dirty="0"/>
              <a:t>Обогащать речь глаголами удобнее всего по каким-то определенным смысловым группам слов ( например: кто из животных как передвигается, кто как голос подает, какие профессиональные действия совершают люди). В соответствии с этим, ребенок должен уметь отвечать на вопросы “Что делают птицы?”, “А рыбы?”, “Что делает строитель?”. Для характеристики действий животных и способов их передвижения важно подбирать и такие глаголы, которые тонко определяют эти действия, например: КРАДЕТСЯ, </a:t>
            </a:r>
            <a:r>
              <a:rPr lang="ru-RU" sz="2200" b="1" dirty="0" smtClean="0"/>
              <a:t>СКРЫВАЕТСЯ, ВЫСЛЕЖИВАЕТ</a:t>
            </a:r>
            <a:r>
              <a:rPr lang="ru-RU" sz="2200" b="1" dirty="0"/>
              <a:t>, ДОГОНЯЕТ,УБЕГАЕТ, ПРЯЧЕТСЯ, ЗАТАИЛСЯ, БРОСИЛСЯ, ПОДПРЫГНУЛ, СХВАТИЛ, НАПАЛ, ВЗОБРАЛСЯ…</a:t>
            </a:r>
            <a:r>
              <a:rPr lang="ru-RU" sz="2200" dirty="0"/>
              <a:t/>
            </a:r>
            <a:br>
              <a:rPr lang="ru-RU" sz="2200" dirty="0"/>
            </a:br>
            <a:endParaRPr lang="ru-RU" sz="2200" dirty="0">
              <a:solidFill>
                <a:srgbClr val="C00000"/>
              </a:solidFill>
              <a:latin typeface="Lastochka" panose="020004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51919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w-dog.ru/wallpapers/1/41/47018675185662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9973" y="0"/>
            <a:ext cx="917321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685800" y="548681"/>
            <a:ext cx="6406480" cy="4104455"/>
          </a:xfrm>
        </p:spPr>
        <p:txBody>
          <a:bodyPr>
            <a:noAutofit/>
          </a:bodyPr>
          <a:lstStyle/>
          <a:p>
            <a:r>
              <a:rPr lang="ru-RU" sz="2000" b="1" dirty="0" err="1"/>
              <a:t>Г.А.Волкова</a:t>
            </a:r>
            <a:r>
              <a:rPr lang="ru-RU" sz="2000" b="1" dirty="0"/>
              <a:t> рекомендует иметь картотеку глагольного словаря по следующим разделам: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b="1" dirty="0" smtClean="0"/>
              <a:t>Бытовые </a:t>
            </a:r>
            <a:r>
              <a:rPr lang="ru-RU" sz="2000" b="1" dirty="0"/>
              <a:t>глаголы (одевается, умывается, играет). Глаголы, обозначающие движения и крики животных (крадётся, прыгает, кукарекает).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b="1" dirty="0" smtClean="0"/>
              <a:t>Глаголы </a:t>
            </a:r>
            <a:r>
              <a:rPr lang="ru-RU" sz="2000" b="1" dirty="0"/>
              <a:t>движения (ходит, бегает, прыгает), </a:t>
            </a:r>
            <a:r>
              <a:rPr lang="ru-RU" sz="2000" b="1" dirty="0" smtClean="0"/>
              <a:t>Приставочные </a:t>
            </a:r>
            <a:r>
              <a:rPr lang="ru-RU" sz="2000" b="1" dirty="0"/>
              <a:t>глаголы (входит, уходит, заходит).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b="1" dirty="0" smtClean="0"/>
              <a:t>Глаголы</a:t>
            </a:r>
            <a:r>
              <a:rPr lang="ru-RU" sz="2000" b="1" dirty="0"/>
              <a:t>, выражающие чувства людей </a:t>
            </a: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 smtClean="0"/>
              <a:t>(</a:t>
            </a:r>
            <a:r>
              <a:rPr lang="ru-RU" sz="2000" b="1" dirty="0"/>
              <a:t>улыбается, смеётся, плачет).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b="1" dirty="0" smtClean="0"/>
              <a:t>Глаголы</a:t>
            </a:r>
            <a:r>
              <a:rPr lang="ru-RU" sz="2000" b="1" dirty="0"/>
              <a:t>, связанные с профессиями </a:t>
            </a: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 smtClean="0"/>
              <a:t>(</a:t>
            </a:r>
            <a:r>
              <a:rPr lang="ru-RU" sz="2000" b="1" dirty="0"/>
              <a:t>лечит, строит, продаёт).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b="1" dirty="0" smtClean="0"/>
              <a:t>Глаголы</a:t>
            </a:r>
            <a:r>
              <a:rPr lang="ru-RU" sz="2000" b="1" dirty="0"/>
              <a:t>, связанные с процессами, происходящими в природе (светает, вечереет, смеркается)</a:t>
            </a:r>
            <a:r>
              <a:rPr lang="ru-RU" sz="2000" dirty="0"/>
              <a:t/>
            </a:r>
            <a:br>
              <a:rPr lang="ru-RU" sz="2000" dirty="0"/>
            </a:br>
            <a:endParaRPr lang="ru-RU" sz="1800" dirty="0">
              <a:solidFill>
                <a:srgbClr val="C00000"/>
              </a:solidFill>
              <a:latin typeface="Lastochka" panose="020004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37628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w-dog.ru/wallpapers/1/41/47018675185662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9973" y="0"/>
            <a:ext cx="917321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685800" y="548681"/>
            <a:ext cx="6406480" cy="4104455"/>
          </a:xfrm>
        </p:spPr>
        <p:txBody>
          <a:bodyPr>
            <a:normAutofit/>
          </a:bodyPr>
          <a:lstStyle/>
          <a:p>
            <a:r>
              <a:rPr lang="ru-RU" sz="2000" b="1" dirty="0"/>
              <a:t>Словарь дошкольника обогащается в процессе игры. Игры по расширению словарного запаса разнообразны: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b="1" dirty="0"/>
              <a:t>обеспечивающие максимально возможную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b="1" dirty="0"/>
              <a:t>двигательную активность ребёнка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b="1" dirty="0"/>
              <a:t>(речевые – с мячом, другими предметами и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b="1" dirty="0"/>
              <a:t>двигательно-словесные);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b="1" dirty="0"/>
              <a:t>предполагающие манипулирование руками и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b="1" dirty="0"/>
              <a:t>активизацию мыслительно-познавательной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b="1" dirty="0"/>
              <a:t>деятельности. Предлагаю игры для развития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b="1" dirty="0"/>
              <a:t>глагольной лексики у детей с ОНР</a:t>
            </a:r>
            <a:r>
              <a:rPr lang="ru-RU" sz="2000" dirty="0"/>
              <a:t/>
            </a:r>
            <a:br>
              <a:rPr lang="ru-RU" sz="2000" dirty="0"/>
            </a:br>
            <a:endParaRPr lang="ru-RU" sz="2000" dirty="0">
              <a:solidFill>
                <a:srgbClr val="C00000"/>
              </a:solidFill>
              <a:latin typeface="Lastochka" panose="020004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23900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w-dog.ru/wallpapers/1/41/47018675185662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9973" y="0"/>
            <a:ext cx="917321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685800" y="548681"/>
            <a:ext cx="6406480" cy="4104455"/>
          </a:xfrm>
        </p:spPr>
        <p:txBody>
          <a:bodyPr>
            <a:normAutofit/>
          </a:bodyPr>
          <a:lstStyle/>
          <a:p>
            <a:r>
              <a:rPr lang="ru-RU" sz="2400" b="1" dirty="0"/>
              <a:t>Игра с перебрасыванием мяча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sz="2400" b="1" i="1" dirty="0">
                <a:solidFill>
                  <a:srgbClr val="C00000"/>
                </a:solidFill>
              </a:rPr>
              <a:t>“Что происходит в природе”</a:t>
            </a:r>
            <a:r>
              <a:rPr lang="ru-RU" sz="2400" i="1" dirty="0">
                <a:solidFill>
                  <a:srgbClr val="C00000"/>
                </a:solidFill>
              </a:rPr>
              <a:t/>
            </a:r>
            <a:br>
              <a:rPr lang="ru-RU" sz="2400" i="1" dirty="0">
                <a:solidFill>
                  <a:srgbClr val="C00000"/>
                </a:solidFill>
              </a:rPr>
            </a:br>
            <a:r>
              <a:rPr lang="ru-RU" sz="2400" b="1" dirty="0"/>
              <a:t>Человек легко находит,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sz="2400" b="1" dirty="0"/>
              <a:t>Что в природе происходит.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/>
              <a:t> </a:t>
            </a:r>
            <a:br>
              <a:rPr lang="ru-RU" sz="2400" dirty="0"/>
            </a:br>
            <a:r>
              <a:rPr lang="ru-RU" sz="2400" b="1" dirty="0"/>
              <a:t>Солнце (что делает?) – светит, греет. Ручьи (что делают?) – бегут, журчат. Птицы (что делают?) – прилетают, вьют гнёзда, поют.</a:t>
            </a:r>
            <a:r>
              <a:rPr lang="ru-RU" sz="2400" dirty="0"/>
              <a:t/>
            </a:r>
            <a:br>
              <a:rPr lang="ru-RU" sz="2400" dirty="0"/>
            </a:br>
            <a:endParaRPr lang="ru-RU" sz="2200" dirty="0">
              <a:solidFill>
                <a:srgbClr val="C00000"/>
              </a:solidFill>
              <a:latin typeface="Lastochka" panose="020004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23832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w-dog.ru/wallpapers/1/41/47018675185662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9973" y="0"/>
            <a:ext cx="917321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685800" y="548681"/>
            <a:ext cx="6406480" cy="4104455"/>
          </a:xfrm>
        </p:spPr>
        <p:txBody>
          <a:bodyPr>
            <a:normAutofit fontScale="90000"/>
          </a:bodyPr>
          <a:lstStyle/>
          <a:p>
            <a:r>
              <a:rPr lang="ru-RU" sz="2400" b="1" dirty="0"/>
              <a:t>Игра с мячом </a:t>
            </a:r>
            <a:r>
              <a:rPr lang="ru-RU" sz="2400" b="1" dirty="0">
                <a:solidFill>
                  <a:srgbClr val="C00000"/>
                </a:solidFill>
              </a:rPr>
              <a:t>“Кто как передвигается?” </a:t>
            </a:r>
            <a:r>
              <a:rPr lang="ru-RU" sz="2400" b="1" dirty="0" smtClean="0">
                <a:solidFill>
                  <a:srgbClr val="C00000"/>
                </a:solidFill>
              </a:rPr>
              <a:t/>
            </a:r>
            <a:br>
              <a:rPr lang="ru-RU" sz="2400" b="1" dirty="0" smtClean="0">
                <a:solidFill>
                  <a:srgbClr val="C00000"/>
                </a:solidFill>
              </a:rPr>
            </a:br>
            <a:r>
              <a:rPr lang="ru-RU" sz="2400" b="1" dirty="0">
                <a:solidFill>
                  <a:srgbClr val="C00000"/>
                </a:solidFill>
              </a:rPr>
              <a:t/>
            </a:r>
            <a:br>
              <a:rPr lang="ru-RU" sz="2400" b="1" dirty="0">
                <a:solidFill>
                  <a:srgbClr val="C00000"/>
                </a:solidFill>
              </a:rPr>
            </a:br>
            <a:r>
              <a:rPr lang="ru-RU" sz="2400" b="1" dirty="0" smtClean="0"/>
              <a:t>Кто </a:t>
            </a:r>
            <a:r>
              <a:rPr lang="ru-RU" sz="2400" b="1" dirty="0"/>
              <a:t>летает, кто плывёт, Кто ползёт, а кто идёт.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/>
              <a:t> </a:t>
            </a:r>
            <a:br>
              <a:rPr lang="ru-RU" sz="2400" dirty="0"/>
            </a:br>
            <a:r>
              <a:rPr lang="ru-RU" sz="2400" b="1" dirty="0"/>
              <a:t>Летают – птицы, бабочки, мухи, комары, жуки, стрекозы.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/>
              <a:t> </a:t>
            </a:r>
            <a:br>
              <a:rPr lang="ru-RU" sz="2400" dirty="0"/>
            </a:br>
            <a:r>
              <a:rPr lang="ru-RU" sz="2400" b="1" dirty="0"/>
              <a:t>Плавают – рыба, дельфины, киты, моржи, акулы.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sz="2400" b="1" dirty="0"/>
              <a:t>Ползают – змеи, гусеницы, черви.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sz="2400" b="1" dirty="0"/>
              <a:t>Прыгают – блохи, кузнечики, зайцы,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sz="2400" b="1" dirty="0"/>
              <a:t>лягушки, жабы</a:t>
            </a:r>
            <a:r>
              <a:rPr lang="ru-RU" sz="2400" dirty="0"/>
              <a:t/>
            </a:r>
            <a:br>
              <a:rPr lang="ru-RU" sz="2400" dirty="0"/>
            </a:br>
            <a:endParaRPr lang="ru-RU" sz="2200" dirty="0">
              <a:solidFill>
                <a:srgbClr val="C00000"/>
              </a:solidFill>
              <a:latin typeface="Lastochka" panose="020004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47209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w-dog.ru/wallpapers/1/41/47018675185662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9973" y="0"/>
            <a:ext cx="917321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685800" y="548681"/>
            <a:ext cx="6406480" cy="4104455"/>
          </a:xfrm>
        </p:spPr>
        <p:txBody>
          <a:bodyPr>
            <a:normAutofit/>
          </a:bodyPr>
          <a:lstStyle/>
          <a:p>
            <a:r>
              <a:rPr lang="ru-RU" sz="2400" b="1" dirty="0">
                <a:solidFill>
                  <a:srgbClr val="C00000"/>
                </a:solidFill>
              </a:rPr>
              <a:t>Игра с мячом “Что делают эти животные?” </a:t>
            </a:r>
            <a:r>
              <a:rPr lang="ru-RU" sz="2400" b="1" dirty="0" smtClean="0">
                <a:solidFill>
                  <a:srgbClr val="C00000"/>
                </a:solidFill>
              </a:rPr>
              <a:t/>
            </a:r>
            <a:br>
              <a:rPr lang="ru-RU" sz="2400" b="1" dirty="0" smtClean="0">
                <a:solidFill>
                  <a:srgbClr val="C00000"/>
                </a:solidFill>
              </a:rPr>
            </a:br>
            <a:r>
              <a:rPr lang="ru-RU" sz="2400" b="1" dirty="0">
                <a:solidFill>
                  <a:srgbClr val="C00000"/>
                </a:solidFill>
              </a:rPr>
              <a:t/>
            </a:r>
            <a:br>
              <a:rPr lang="ru-RU" sz="2400" b="1" dirty="0">
                <a:solidFill>
                  <a:srgbClr val="C00000"/>
                </a:solidFill>
              </a:rPr>
            </a:br>
            <a:r>
              <a:rPr lang="ru-RU" sz="2400" b="1" dirty="0" smtClean="0"/>
              <a:t>Что </a:t>
            </a:r>
            <a:r>
              <a:rPr lang="ru-RU" sz="2400" b="1" dirty="0"/>
              <a:t>животные умеют – Птицы, рыбы, кошки, змеи?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/>
              <a:t> </a:t>
            </a:r>
            <a:br>
              <a:rPr lang="ru-RU" sz="2400" dirty="0"/>
            </a:br>
            <a:r>
              <a:rPr lang="ru-RU" sz="2400" b="1" dirty="0"/>
              <a:t>Утка – летает, плавает, ныряет, крякает … Кошка – мурлычет, мяукает, крадётся, умывается …</a:t>
            </a:r>
            <a:r>
              <a:rPr lang="ru-RU" sz="2400" dirty="0"/>
              <a:t/>
            </a:r>
            <a:br>
              <a:rPr lang="ru-RU" sz="2400" dirty="0"/>
            </a:br>
            <a:endParaRPr lang="ru-RU" sz="2200" dirty="0">
              <a:solidFill>
                <a:srgbClr val="C00000"/>
              </a:solidFill>
              <a:latin typeface="Lastochka" panose="020004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89044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w-dog.ru/wallpapers/1/41/47018675185662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9973" y="0"/>
            <a:ext cx="917321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685800" y="548681"/>
            <a:ext cx="6406480" cy="4104455"/>
          </a:xfrm>
        </p:spPr>
        <p:txBody>
          <a:bodyPr>
            <a:normAutofit/>
          </a:bodyPr>
          <a:lstStyle/>
          <a:p>
            <a:r>
              <a:rPr lang="ru-RU" sz="2400" b="1" dirty="0">
                <a:solidFill>
                  <a:srgbClr val="C00000"/>
                </a:solidFill>
              </a:rPr>
              <a:t>Игра “Кто чем занимается?”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b="1" dirty="0" smtClean="0"/>
              <a:t>Никогда </a:t>
            </a:r>
            <a:r>
              <a:rPr lang="ru-RU" sz="2400" b="1" dirty="0"/>
              <a:t>мы не забудем,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sz="2400" b="1" dirty="0"/>
              <a:t>Что умеют делать люди.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/>
              <a:t> </a:t>
            </a:r>
            <a:br>
              <a:rPr lang="ru-RU" sz="2400" dirty="0"/>
            </a:br>
            <a:r>
              <a:rPr lang="ru-RU" sz="2400" b="1" dirty="0"/>
              <a:t>Строитель – строит; повар – варит;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sz="2400" b="1" dirty="0"/>
              <a:t>художник – рисует …</a:t>
            </a:r>
            <a:r>
              <a:rPr lang="ru-RU" sz="2400" dirty="0"/>
              <a:t/>
            </a:r>
            <a:br>
              <a:rPr lang="ru-RU" sz="2400" dirty="0"/>
            </a:br>
            <a:endParaRPr lang="ru-RU" sz="2200" dirty="0">
              <a:solidFill>
                <a:srgbClr val="C00000"/>
              </a:solidFill>
              <a:latin typeface="Lastochka" panose="020004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05991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w-dog.ru/wallpapers/1/41/47018675185662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9973" y="0"/>
            <a:ext cx="917321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685800" y="548681"/>
            <a:ext cx="6406480" cy="4104455"/>
          </a:xfrm>
        </p:spPr>
        <p:txBody>
          <a:bodyPr>
            <a:normAutofit/>
          </a:bodyPr>
          <a:lstStyle/>
          <a:p>
            <a:r>
              <a:rPr lang="ru-RU" sz="2400" b="1" dirty="0">
                <a:solidFill>
                  <a:srgbClr val="C00000"/>
                </a:solidFill>
              </a:rPr>
              <a:t>Игра “Кто может совершать эти движения?” </a:t>
            </a:r>
            <a:r>
              <a:rPr lang="ru-RU" sz="2400" b="1" dirty="0" smtClean="0">
                <a:solidFill>
                  <a:srgbClr val="C00000"/>
                </a:solidFill>
              </a:rPr>
              <a:t/>
            </a:r>
            <a:br>
              <a:rPr lang="ru-RU" sz="2400" b="1" dirty="0" smtClean="0">
                <a:solidFill>
                  <a:srgbClr val="C00000"/>
                </a:solidFill>
              </a:rPr>
            </a:br>
            <a:r>
              <a:rPr lang="ru-RU" sz="2400" b="1" dirty="0">
                <a:solidFill>
                  <a:srgbClr val="C00000"/>
                </a:solidFill>
              </a:rPr>
              <a:t/>
            </a:r>
            <a:br>
              <a:rPr lang="ru-RU" sz="2400" b="1" dirty="0">
                <a:solidFill>
                  <a:srgbClr val="C00000"/>
                </a:solidFill>
              </a:rPr>
            </a:br>
            <a:r>
              <a:rPr lang="ru-RU" sz="2400" b="1" dirty="0" smtClean="0"/>
              <a:t>Кто </a:t>
            </a:r>
            <a:r>
              <a:rPr lang="ru-RU" sz="2400" b="1" dirty="0"/>
              <a:t>и что – летит, бежит, Ходит, плавает, лежит?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sz="2400" b="1" dirty="0"/>
              <a:t>Идёт – человек, животное, поезд, пароход,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sz="2400" b="1" dirty="0"/>
              <a:t>дождь, снег, град, время, дорога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sz="2400" b="1" dirty="0"/>
              <a:t>Бежит – человек, животное, ручей, время …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sz="2400" b="1" dirty="0"/>
              <a:t>Летит – птица, самолёт, время, телеграмма,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sz="2400" b="1" dirty="0"/>
              <a:t>ракета, бабочка, муха, стрекоза, спутник …</a:t>
            </a:r>
            <a:r>
              <a:rPr lang="ru-RU" sz="2400" dirty="0"/>
              <a:t/>
            </a:r>
            <a:br>
              <a:rPr lang="ru-RU" sz="2400" dirty="0"/>
            </a:br>
            <a:endParaRPr lang="ru-RU" sz="2200" dirty="0">
              <a:solidFill>
                <a:srgbClr val="C00000"/>
              </a:solidFill>
              <a:latin typeface="Lastochka" panose="020004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472153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190</Words>
  <Application>Microsoft Office PowerPoint</Application>
  <PresentationFormat>Экран (4:3)</PresentationFormat>
  <Paragraphs>14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Консультации логопеда  «Развитие глагольной лексики  у детей с ОНР» </vt:lpstr>
      <vt:lpstr>Обогащать речь глаголами удобнее всего по каким-то определенным смысловым группам слов ( например: кто из животных как передвигается, кто как голос подает, какие профессиональные действия совершают люди). В соответствии с этим, ребенок должен уметь отвечать на вопросы “Что делают птицы?”, “А рыбы?”, “Что делает строитель?”. Для характеристики действий животных и способов их передвижения важно подбирать и такие глаголы, которые тонко определяют эти действия, например: КРАДЕТСЯ, СКРЫВАЕТСЯ, ВЫСЛЕЖИВАЕТ, ДОГОНЯЕТ,УБЕГАЕТ, ПРЯЧЕТСЯ, ЗАТАИЛСЯ, БРОСИЛСЯ, ПОДПРЫГНУЛ, СХВАТИЛ, НАПАЛ, ВЗОБРАЛСЯ… </vt:lpstr>
      <vt:lpstr>Г.А.Волкова рекомендует иметь картотеку глагольного словаря по следующим разделам: Бытовые глаголы (одевается, умывается, играет). Глаголы, обозначающие движения и крики животных (крадётся, прыгает, кукарекает). Глаголы движения (ходит, бегает, прыгает), Приставочные глаголы (входит, уходит, заходит). Глаголы, выражающие чувства людей  (улыбается, смеётся, плачет). Глаголы, связанные с профессиями  (лечит, строит, продаёт). Глаголы, связанные с процессами, происходящими в природе (светает, вечереет, смеркается) </vt:lpstr>
      <vt:lpstr>Словарь дошкольника обогащается в процессе игры. Игры по расширению словарного запаса разнообразны: обеспечивающие максимально возможную двигательную активность ребёнка (речевые – с мячом, другими предметами и двигательно-словесные); предполагающие манипулирование руками и активизацию мыслительно-познавательной деятельности. Предлагаю игры для развития глагольной лексики у детей с ОНР </vt:lpstr>
      <vt:lpstr>Игра с перебрасыванием мяча “Что происходит в природе” Человек легко находит, Что в природе происходит.   Солнце (что делает?) – светит, греет. Ручьи (что делают?) – бегут, журчат. Птицы (что делают?) – прилетают, вьют гнёзда, поют. </vt:lpstr>
      <vt:lpstr>Игра с мячом “Кто как передвигается?”   Кто летает, кто плывёт, Кто ползёт, а кто идёт.   Летают – птицы, бабочки, мухи, комары, жуки, стрекозы.   Плавают – рыба, дельфины, киты, моржи, акулы. Ползают – змеи, гусеницы, черви. Прыгают – блохи, кузнечики, зайцы, лягушки, жабы </vt:lpstr>
      <vt:lpstr>Игра с мячом “Что делают эти животные?”   Что животные умеют – Птицы, рыбы, кошки, змеи?   Утка – летает, плавает, ныряет, крякает … Кошка – мурлычет, мяукает, крадётся, умывается … </vt:lpstr>
      <vt:lpstr>Игра “Кто чем занимается?”  Никогда мы не забудем, Что умеют делать люди.   Строитель – строит; повар – варит; художник – рисует … </vt:lpstr>
      <vt:lpstr>Игра “Кто может совершать эти движения?”   Кто и что – летит, бежит, Ходит, плавает, лежит? Идёт – человек, животное, поезд, пароход, дождь, снег, град, время, дорога Бежит – человек, животное, ручей, время … Летит – птица, самолёт, время, телеграмма, ракета, бабочка, муха, стрекоза, спутник … </vt:lpstr>
      <vt:lpstr>Игра “Утро, день, вечер, ночь”  Утро, вечер, день и ночь Навсегда уходят прочь. Провожать их не спеши, Что ты делал, расскажи. Что ты делал утром? Что ты делал вечером? </vt:lpstr>
      <vt:lpstr>Игра “Подскажи словечко”  Есть всего один ответ. Кто – то знает, кто – то - нет. Ворона каркает, а сорока …? (стрекочет) Сова летает, а кролик …? (прыгает)   Крот роет норки, а сорока …? (вьет гнездо) Корова ест сено, а заяц …? … </vt:lpstr>
      <vt:lpstr>Игра « Сочиним стихотворение»   Предложить детям сочинить стихотворение о том, как подают голос животные (педагог называет и показывает животное, а дети добавляют слово - название действия).   УТКА – КРЯКАЕТ, ЛЯГУШКА - ... КВАКАЕТ, ЛЕВ ... РЫЧИТ, А КОРОВА ... МЫЧИТ, КОШКА ... МЯУКАЕТ, ПОРОСЕНОК ... ХРЮКАЕТ, КОЗЛЕНОК ... МЕКАЕТ, А ПЕТУХ ... КУКАРЕКАЕТ </vt:lpstr>
      <vt:lpstr>Игра « Кто что делал? Что делала?»   На одном игровом поле — две картинки с изображениями мальчика и девочки, на другом   — картинки-символы действий. Логопед предлагает детям ответить на вопрос Что делает девочка (мальчик)? при помощи картинок-символов действий. Ребенок самостоятельно выбирает картинки с подходящими символами, переносит на другое игровое поле, наклеивает рядом с объектом и поясняет: Девочка – стоит, сидит, прыгает, спит и т. д. </vt:lpstr>
      <vt:lpstr> Спасибо за внимание!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консультации логопеда для воспитателей   «Развитие глагольной лексики  у детей с ОНР»</dc:title>
  <dc:creator>Овик</dc:creator>
  <cp:lastModifiedBy>Овик</cp:lastModifiedBy>
  <cp:revision>2</cp:revision>
  <dcterms:created xsi:type="dcterms:W3CDTF">2019-05-14T18:04:44Z</dcterms:created>
  <dcterms:modified xsi:type="dcterms:W3CDTF">2019-05-14T18:19:08Z</dcterms:modified>
</cp:coreProperties>
</file>